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56" r:id="rId2"/>
    <p:sldId id="295" r:id="rId3"/>
    <p:sldId id="287" r:id="rId4"/>
    <p:sldId id="292" r:id="rId5"/>
    <p:sldId id="296" r:id="rId6"/>
    <p:sldId id="298" r:id="rId7"/>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00B0F0"/>
    <a:srgbClr val="DEEBF7"/>
    <a:srgbClr val="404040"/>
    <a:srgbClr val="394042"/>
    <a:srgbClr val="272A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61" autoAdjust="0"/>
    <p:restoredTop sz="99609" autoAdjust="0"/>
  </p:normalViewPr>
  <p:slideViewPr>
    <p:cSldViewPr snapToGrid="0" snapToObjects="1">
      <p:cViewPr varScale="1">
        <p:scale>
          <a:sx n="94" d="100"/>
          <a:sy n="94" d="100"/>
        </p:scale>
        <p:origin x="1504" y="18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38AAB828-9248-A447-84F4-EE868D4BC8C4}" type="datetimeFigureOut">
              <a:rPr lang="en-US" smtClean="0"/>
              <a:t>10/20/18</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32C80123-C10B-804A-9AFB-4519D611C071}" type="slidenum">
              <a:rPr lang="en-US" smtClean="0"/>
              <a:t>‹#›</a:t>
            </a:fld>
            <a:endParaRPr lang="en-US"/>
          </a:p>
        </p:txBody>
      </p:sp>
    </p:spTree>
    <p:extLst>
      <p:ext uri="{BB962C8B-B14F-4D97-AF65-F5344CB8AC3E}">
        <p14:creationId xmlns:p14="http://schemas.microsoft.com/office/powerpoint/2010/main" val="859570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F4BADA6-90FB-174A-9BDA-2168050D21B8}" type="datetimeFigureOut">
              <a:rPr lang="en-US" smtClean="0"/>
              <a:t>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EDC33-A6D4-B74B-B9BF-9E3277B8ABD5}" type="slidenum">
              <a:rPr lang="en-US" smtClean="0"/>
              <a:t>‹#›</a:t>
            </a:fld>
            <a:endParaRPr lang="en-US"/>
          </a:p>
        </p:txBody>
      </p:sp>
    </p:spTree>
    <p:extLst>
      <p:ext uri="{BB962C8B-B14F-4D97-AF65-F5344CB8AC3E}">
        <p14:creationId xmlns:p14="http://schemas.microsoft.com/office/powerpoint/2010/main" val="1497033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4BADA6-90FB-174A-9BDA-2168050D21B8}" type="datetimeFigureOut">
              <a:rPr lang="en-US" smtClean="0"/>
              <a:t>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EDC33-A6D4-B74B-B9BF-9E3277B8ABD5}" type="slidenum">
              <a:rPr lang="en-US" smtClean="0"/>
              <a:t>‹#›</a:t>
            </a:fld>
            <a:endParaRPr lang="en-US"/>
          </a:p>
        </p:txBody>
      </p:sp>
    </p:spTree>
    <p:extLst>
      <p:ext uri="{BB962C8B-B14F-4D97-AF65-F5344CB8AC3E}">
        <p14:creationId xmlns:p14="http://schemas.microsoft.com/office/powerpoint/2010/main" val="1901493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4BADA6-90FB-174A-9BDA-2168050D21B8}" type="datetimeFigureOut">
              <a:rPr lang="en-US" smtClean="0"/>
              <a:t>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EDC33-A6D4-B74B-B9BF-9E3277B8ABD5}" type="slidenum">
              <a:rPr lang="en-US" smtClean="0"/>
              <a:t>‹#›</a:t>
            </a:fld>
            <a:endParaRPr lang="en-US"/>
          </a:p>
        </p:txBody>
      </p:sp>
    </p:spTree>
    <p:extLst>
      <p:ext uri="{BB962C8B-B14F-4D97-AF65-F5344CB8AC3E}">
        <p14:creationId xmlns:p14="http://schemas.microsoft.com/office/powerpoint/2010/main" val="4133971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4BADA6-90FB-174A-9BDA-2168050D21B8}" type="datetimeFigureOut">
              <a:rPr lang="en-US" smtClean="0"/>
              <a:t>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EDC33-A6D4-B74B-B9BF-9E3277B8ABD5}" type="slidenum">
              <a:rPr lang="en-US" smtClean="0"/>
              <a:t>‹#›</a:t>
            </a:fld>
            <a:endParaRPr lang="en-US"/>
          </a:p>
        </p:txBody>
      </p:sp>
    </p:spTree>
    <p:extLst>
      <p:ext uri="{BB962C8B-B14F-4D97-AF65-F5344CB8AC3E}">
        <p14:creationId xmlns:p14="http://schemas.microsoft.com/office/powerpoint/2010/main" val="3547191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F4BADA6-90FB-174A-9BDA-2168050D21B8}" type="datetimeFigureOut">
              <a:rPr lang="en-US" smtClean="0"/>
              <a:t>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AEDC33-A6D4-B74B-B9BF-9E3277B8ABD5}" type="slidenum">
              <a:rPr lang="en-US" smtClean="0"/>
              <a:t>‹#›</a:t>
            </a:fld>
            <a:endParaRPr lang="en-US"/>
          </a:p>
        </p:txBody>
      </p:sp>
    </p:spTree>
    <p:extLst>
      <p:ext uri="{BB962C8B-B14F-4D97-AF65-F5344CB8AC3E}">
        <p14:creationId xmlns:p14="http://schemas.microsoft.com/office/powerpoint/2010/main" val="3415608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4BADA6-90FB-174A-9BDA-2168050D21B8}" type="datetimeFigureOut">
              <a:rPr lang="en-US" smtClean="0"/>
              <a:t>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AEDC33-A6D4-B74B-B9BF-9E3277B8ABD5}" type="slidenum">
              <a:rPr lang="en-US" smtClean="0"/>
              <a:t>‹#›</a:t>
            </a:fld>
            <a:endParaRPr lang="en-US"/>
          </a:p>
        </p:txBody>
      </p:sp>
    </p:spTree>
    <p:extLst>
      <p:ext uri="{BB962C8B-B14F-4D97-AF65-F5344CB8AC3E}">
        <p14:creationId xmlns:p14="http://schemas.microsoft.com/office/powerpoint/2010/main" val="3987014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4BADA6-90FB-174A-9BDA-2168050D21B8}" type="datetimeFigureOut">
              <a:rPr lang="en-US" smtClean="0"/>
              <a:t>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AEDC33-A6D4-B74B-B9BF-9E3277B8ABD5}" type="slidenum">
              <a:rPr lang="en-US" smtClean="0"/>
              <a:t>‹#›</a:t>
            </a:fld>
            <a:endParaRPr lang="en-US"/>
          </a:p>
        </p:txBody>
      </p:sp>
    </p:spTree>
    <p:extLst>
      <p:ext uri="{BB962C8B-B14F-4D97-AF65-F5344CB8AC3E}">
        <p14:creationId xmlns:p14="http://schemas.microsoft.com/office/powerpoint/2010/main" val="2399961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F4BADA6-90FB-174A-9BDA-2168050D21B8}" type="datetimeFigureOut">
              <a:rPr lang="en-US" smtClean="0"/>
              <a:t>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AEDC33-A6D4-B74B-B9BF-9E3277B8ABD5}" type="slidenum">
              <a:rPr lang="en-US" smtClean="0"/>
              <a:t>‹#›</a:t>
            </a:fld>
            <a:endParaRPr lang="en-US"/>
          </a:p>
        </p:txBody>
      </p:sp>
    </p:spTree>
    <p:extLst>
      <p:ext uri="{BB962C8B-B14F-4D97-AF65-F5344CB8AC3E}">
        <p14:creationId xmlns:p14="http://schemas.microsoft.com/office/powerpoint/2010/main" val="2105551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4BADA6-90FB-174A-9BDA-2168050D21B8}" type="datetimeFigureOut">
              <a:rPr lang="en-US" smtClean="0"/>
              <a:t>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AEDC33-A6D4-B74B-B9BF-9E3277B8ABD5}" type="slidenum">
              <a:rPr lang="en-US" smtClean="0"/>
              <a:t>‹#›</a:t>
            </a:fld>
            <a:endParaRPr lang="en-US"/>
          </a:p>
        </p:txBody>
      </p:sp>
    </p:spTree>
    <p:extLst>
      <p:ext uri="{BB962C8B-B14F-4D97-AF65-F5344CB8AC3E}">
        <p14:creationId xmlns:p14="http://schemas.microsoft.com/office/powerpoint/2010/main" val="2003138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F4BADA6-90FB-174A-9BDA-2168050D21B8}" type="datetimeFigureOut">
              <a:rPr lang="en-US" smtClean="0"/>
              <a:t>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AEDC33-A6D4-B74B-B9BF-9E3277B8ABD5}" type="slidenum">
              <a:rPr lang="en-US" smtClean="0"/>
              <a:t>‹#›</a:t>
            </a:fld>
            <a:endParaRPr lang="en-US"/>
          </a:p>
        </p:txBody>
      </p:sp>
    </p:spTree>
    <p:extLst>
      <p:ext uri="{BB962C8B-B14F-4D97-AF65-F5344CB8AC3E}">
        <p14:creationId xmlns:p14="http://schemas.microsoft.com/office/powerpoint/2010/main" val="402298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F4BADA6-90FB-174A-9BDA-2168050D21B8}" type="datetimeFigureOut">
              <a:rPr lang="en-US" smtClean="0"/>
              <a:t>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AEDC33-A6D4-B74B-B9BF-9E3277B8ABD5}" type="slidenum">
              <a:rPr lang="en-US" smtClean="0"/>
              <a:t>‹#›</a:t>
            </a:fld>
            <a:endParaRPr lang="en-US"/>
          </a:p>
        </p:txBody>
      </p:sp>
    </p:spTree>
    <p:extLst>
      <p:ext uri="{BB962C8B-B14F-4D97-AF65-F5344CB8AC3E}">
        <p14:creationId xmlns:p14="http://schemas.microsoft.com/office/powerpoint/2010/main" val="2679216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4BADA6-90FB-174A-9BDA-2168050D21B8}" type="datetimeFigureOut">
              <a:rPr lang="en-US" smtClean="0"/>
              <a:t>10/20/18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AEDC33-A6D4-B74B-B9BF-9E3277B8ABD5}" type="slidenum">
              <a:rPr lang="en-US" smtClean="0"/>
              <a:t>‹#›</a:t>
            </a:fld>
            <a:endParaRPr lang="en-US"/>
          </a:p>
        </p:txBody>
      </p:sp>
    </p:spTree>
    <p:extLst>
      <p:ext uri="{BB962C8B-B14F-4D97-AF65-F5344CB8AC3E}">
        <p14:creationId xmlns:p14="http://schemas.microsoft.com/office/powerpoint/2010/main" val="34717580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davis-stirling.com/MainIndex/Statutes/CivilCode4360/tabid/3730/Default.aspx#axzz2CR2ljirY"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57250"/>
            <a:ext cx="9144000" cy="460124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55072" y="1735785"/>
            <a:ext cx="7907965" cy="1790700"/>
          </a:xfrm>
        </p:spPr>
        <p:txBody>
          <a:bodyPr>
            <a:normAutofit fontScale="90000"/>
          </a:bodyPr>
          <a:lstStyle/>
          <a:p>
            <a:pPr algn="l"/>
            <a:br>
              <a:rPr lang="en-US" b="1" dirty="0">
                <a:solidFill>
                  <a:schemeClr val="bg1"/>
                </a:solidFill>
                <a:latin typeface="Helvetica Neue" charset="0"/>
                <a:ea typeface="Helvetica Neue" charset="0"/>
                <a:cs typeface="Helvetica Neue" charset="0"/>
              </a:rPr>
            </a:br>
            <a:r>
              <a:rPr lang="en-US" sz="4000" b="1" dirty="0">
                <a:solidFill>
                  <a:schemeClr val="bg1"/>
                </a:solidFill>
                <a:latin typeface="Helvetica Neue" charset="0"/>
                <a:ea typeface="Helvetica Neue" charset="0"/>
                <a:cs typeface="Helvetica Neue" charset="0"/>
              </a:rPr>
              <a:t>Community </a:t>
            </a:r>
            <a:br>
              <a:rPr lang="en-US" sz="4000" b="1" dirty="0">
                <a:solidFill>
                  <a:schemeClr val="bg1"/>
                </a:solidFill>
                <a:latin typeface="Helvetica Neue" charset="0"/>
                <a:ea typeface="Helvetica Neue" charset="0"/>
                <a:cs typeface="Helvetica Neue" charset="0"/>
              </a:rPr>
            </a:br>
            <a:r>
              <a:rPr lang="en-US" sz="4000" b="1" dirty="0">
                <a:solidFill>
                  <a:schemeClr val="bg1"/>
                </a:solidFill>
                <a:latin typeface="Helvetica Neue" charset="0"/>
                <a:ea typeface="Helvetica Neue" charset="0"/>
                <a:cs typeface="Helvetica Neue" charset="0"/>
              </a:rPr>
              <a:t>Emergency Preparedness and Response Updates</a:t>
            </a:r>
          </a:p>
        </p:txBody>
      </p:sp>
      <p:sp>
        <p:nvSpPr>
          <p:cNvPr id="3" name="Subtitle 2"/>
          <p:cNvSpPr>
            <a:spLocks noGrp="1"/>
          </p:cNvSpPr>
          <p:nvPr>
            <p:ph type="subTitle" idx="1"/>
          </p:nvPr>
        </p:nvSpPr>
        <p:spPr>
          <a:xfrm>
            <a:off x="845127" y="3526485"/>
            <a:ext cx="6858000" cy="1241822"/>
          </a:xfrm>
        </p:spPr>
        <p:txBody>
          <a:bodyPr>
            <a:normAutofit/>
          </a:bodyPr>
          <a:lstStyle/>
          <a:p>
            <a:pPr algn="l"/>
            <a:r>
              <a:rPr lang="en-US" sz="1800" dirty="0">
                <a:solidFill>
                  <a:schemeClr val="bg1"/>
                </a:solidFill>
              </a:rPr>
              <a:t>BOARD OF DIRECTORS MEETING OCTOBER 27, 2018</a:t>
            </a:r>
          </a:p>
        </p:txBody>
      </p:sp>
      <p:pic>
        <p:nvPicPr>
          <p:cNvPr id="7" name="Content Placeholder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796992" y="5527546"/>
            <a:ext cx="2133027" cy="363261"/>
          </a:xfrm>
          <a:prstGeom prst="rect">
            <a:avLst/>
          </a:prstGeom>
        </p:spPr>
      </p:pic>
    </p:spTree>
    <p:extLst>
      <p:ext uri="{BB962C8B-B14F-4D97-AF65-F5344CB8AC3E}">
        <p14:creationId xmlns:p14="http://schemas.microsoft.com/office/powerpoint/2010/main" val="82350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796992" y="6282555"/>
            <a:ext cx="2133027" cy="363261"/>
          </a:xfrm>
          <a:prstGeom prst="rect">
            <a:avLst/>
          </a:prstGeom>
        </p:spPr>
      </p:pic>
      <p:sp>
        <p:nvSpPr>
          <p:cNvPr id="2" name="TextBox 1"/>
          <p:cNvSpPr txBox="1"/>
          <p:nvPr/>
        </p:nvSpPr>
        <p:spPr>
          <a:xfrm>
            <a:off x="399358" y="592677"/>
            <a:ext cx="8181899" cy="461665"/>
          </a:xfrm>
          <a:prstGeom prst="rect">
            <a:avLst/>
          </a:prstGeom>
          <a:noFill/>
        </p:spPr>
        <p:txBody>
          <a:bodyPr wrap="square" rtlCol="0">
            <a:spAutoFit/>
          </a:bodyPr>
          <a:lstStyle/>
          <a:p>
            <a:r>
              <a:rPr lang="en-US" sz="2400" dirty="0">
                <a:solidFill>
                  <a:schemeClr val="accent6">
                    <a:lumMod val="75000"/>
                  </a:schemeClr>
                </a:solidFill>
                <a:latin typeface="Arial" charset="0"/>
                <a:ea typeface="Arial" charset="0"/>
                <a:cs typeface="Arial" charset="0"/>
              </a:rPr>
              <a:t>STRATEGIC GOAL</a:t>
            </a:r>
            <a:endParaRPr lang="en-US" sz="1050" dirty="0">
              <a:solidFill>
                <a:schemeClr val="accent6">
                  <a:lumMod val="75000"/>
                </a:schemeClr>
              </a:solidFill>
              <a:latin typeface="Arial" charset="0"/>
              <a:ea typeface="Arial" charset="0"/>
              <a:cs typeface="Arial" charset="0"/>
            </a:endParaRPr>
          </a:p>
        </p:txBody>
      </p:sp>
      <p:sp>
        <p:nvSpPr>
          <p:cNvPr id="3" name="TextBox 2"/>
          <p:cNvSpPr txBox="1"/>
          <p:nvPr/>
        </p:nvSpPr>
        <p:spPr>
          <a:xfrm>
            <a:off x="399358" y="1429210"/>
            <a:ext cx="8412134" cy="3750129"/>
          </a:xfrm>
          <a:prstGeom prst="rect">
            <a:avLst/>
          </a:prstGeom>
          <a:noFill/>
        </p:spPr>
        <p:txBody>
          <a:bodyPr wrap="square" rtlCol="0">
            <a:spAutoFit/>
          </a:bodyPr>
          <a:lstStyle/>
          <a:p>
            <a:pPr marL="285750" indent="-285750">
              <a:lnSpc>
                <a:spcPct val="114000"/>
              </a:lnSpc>
              <a:buFont typeface="Arial" panose="020B0604020202020204" pitchFamily="34" charset="0"/>
              <a:buChar char="•"/>
            </a:pPr>
            <a:r>
              <a:rPr lang="en-US" sz="1500" dirty="0">
                <a:latin typeface="Arial" panose="020B0604020202020204" pitchFamily="34" charset="0"/>
                <a:cs typeface="Arial" panose="020B0604020202020204" pitchFamily="34" charset="0"/>
              </a:rPr>
              <a:t>2017 Board of Directors set forth a goal for update to the plan</a:t>
            </a:r>
          </a:p>
          <a:p>
            <a:pPr marL="742950" lvl="1" indent="-285750">
              <a:lnSpc>
                <a:spcPct val="114000"/>
              </a:lnSpc>
              <a:buFont typeface="Arial" panose="020B0604020202020204" pitchFamily="34" charset="0"/>
              <a:buChar char="•"/>
            </a:pPr>
            <a:r>
              <a:rPr lang="en-US" sz="1500" dirty="0">
                <a:latin typeface="Arial" panose="020B0604020202020204" pitchFamily="34" charset="0"/>
                <a:cs typeface="Arial" panose="020B0604020202020204" pitchFamily="34" charset="0"/>
              </a:rPr>
              <a:t>Integrate a more robust member communication and notification component in the plan</a:t>
            </a:r>
          </a:p>
          <a:p>
            <a:pPr marL="742950" lvl="1" indent="-285750">
              <a:lnSpc>
                <a:spcPct val="114000"/>
              </a:lnSpc>
              <a:buFont typeface="Arial" panose="020B0604020202020204" pitchFamily="34" charset="0"/>
              <a:buChar char="•"/>
            </a:pPr>
            <a:r>
              <a:rPr lang="en-US" sz="1500" dirty="0">
                <a:latin typeface="Arial" panose="020B0604020202020204" pitchFamily="34" charset="0"/>
                <a:cs typeface="Arial" panose="020B0604020202020204" pitchFamily="34" charset="0"/>
              </a:rPr>
              <a:t>Ensure integration with agencies as they update their emergency plans</a:t>
            </a:r>
          </a:p>
          <a:p>
            <a:pPr marL="742950" lvl="1" indent="-285750">
              <a:lnSpc>
                <a:spcPct val="114000"/>
              </a:lnSpc>
              <a:buFont typeface="Arial" panose="020B0604020202020204" pitchFamily="34" charset="0"/>
              <a:buChar char="•"/>
            </a:pPr>
            <a:r>
              <a:rPr lang="en-US" sz="1500" dirty="0">
                <a:latin typeface="Arial" panose="020B0604020202020204" pitchFamily="34" charset="0"/>
                <a:cs typeface="Arial" panose="020B0604020202020204" pitchFamily="34" charset="0"/>
              </a:rPr>
              <a:t>Ensure TDA is represented at the agency level to make certain the needs of the community are considered</a:t>
            </a:r>
          </a:p>
          <a:p>
            <a:pPr marL="742950" lvl="1" indent="-285750">
              <a:lnSpc>
                <a:spcPct val="114000"/>
              </a:lnSpc>
              <a:buFont typeface="Arial" panose="020B0604020202020204" pitchFamily="34" charset="0"/>
              <a:buChar char="•"/>
            </a:pPr>
            <a:r>
              <a:rPr lang="en-US" sz="1500" dirty="0">
                <a:latin typeface="Arial" panose="020B0604020202020204" pitchFamily="34" charset="0"/>
                <a:cs typeface="Arial" panose="020B0604020202020204" pitchFamily="34" charset="0"/>
              </a:rPr>
              <a:t>Take a more proactive approach in communicating agency and TDA emergency preparedness and response </a:t>
            </a:r>
          </a:p>
          <a:p>
            <a:pPr marL="285750" indent="-285750">
              <a:lnSpc>
                <a:spcPct val="114000"/>
              </a:lnSpc>
            </a:pPr>
            <a:endParaRPr lang="en-US" sz="1500" dirty="0">
              <a:latin typeface="Arial" panose="020B0604020202020204" pitchFamily="34" charset="0"/>
              <a:cs typeface="Arial" panose="020B0604020202020204" pitchFamily="34" charset="0"/>
            </a:endParaRPr>
          </a:p>
          <a:p>
            <a:pPr marL="285750" indent="-285750">
              <a:lnSpc>
                <a:spcPct val="114000"/>
              </a:lnSpc>
              <a:buFont typeface="Arial" panose="020B0604020202020204" pitchFamily="34" charset="0"/>
              <a:buChar char="•"/>
            </a:pPr>
            <a:r>
              <a:rPr lang="en-US" sz="1500" dirty="0">
                <a:latin typeface="Arial" panose="020B0604020202020204" pitchFamily="34" charset="0"/>
                <a:cs typeface="Arial" panose="020B0604020202020204" pitchFamily="34" charset="0"/>
              </a:rPr>
              <a:t>2018 Additional refinement of Board of Directors goal </a:t>
            </a:r>
          </a:p>
          <a:p>
            <a:pPr marL="742950" lvl="1" indent="-285750">
              <a:lnSpc>
                <a:spcPct val="114000"/>
              </a:lnSpc>
              <a:buFont typeface="Arial" panose="020B0604020202020204" pitchFamily="34" charset="0"/>
              <a:buChar char="•"/>
            </a:pPr>
            <a:r>
              <a:rPr lang="en-US" sz="1500" dirty="0">
                <a:latin typeface="Arial" panose="020B0604020202020204" pitchFamily="34" charset="0"/>
                <a:cs typeface="Arial" panose="020B0604020202020204" pitchFamily="34" charset="0"/>
              </a:rPr>
              <a:t>Strive to have the best emergency preparedness plan in the state with heavy emphasis on wildfire preparation and notification</a:t>
            </a:r>
          </a:p>
          <a:p>
            <a:pPr marL="742950" lvl="1" indent="-285750">
              <a:lnSpc>
                <a:spcPct val="114000"/>
              </a:lnSpc>
              <a:buFont typeface="Arial" panose="020B0604020202020204" pitchFamily="34" charset="0"/>
              <a:buChar char="•"/>
            </a:pPr>
            <a:endParaRPr lang="en-US" sz="1500" dirty="0">
              <a:latin typeface="Arial" panose="020B0604020202020204" pitchFamily="34" charset="0"/>
              <a:cs typeface="Arial" panose="020B0604020202020204" pitchFamily="34" charset="0"/>
            </a:endParaRPr>
          </a:p>
          <a:p>
            <a:pPr marL="742950" lvl="1" indent="-285750">
              <a:lnSpc>
                <a:spcPct val="114000"/>
              </a:lnSpc>
              <a:buFont typeface="Arial" panose="020B0604020202020204" pitchFamily="34" charset="0"/>
              <a:buChar char="•"/>
            </a:pPr>
            <a:endParaRPr lang="en-US" sz="1500" dirty="0">
              <a:latin typeface="Arial" panose="020B0604020202020204" pitchFamily="34" charset="0"/>
              <a:cs typeface="Arial" panose="020B0604020202020204" pitchFamily="34" charset="0"/>
            </a:endParaRPr>
          </a:p>
          <a:p>
            <a:pPr marL="285750" indent="-285750">
              <a:lnSpc>
                <a:spcPct val="114000"/>
              </a:lnSpc>
              <a:buFont typeface="Arial" panose="020B0604020202020204" pitchFamily="34" charset="0"/>
              <a:buChar char="•"/>
            </a:pPr>
            <a:endParaRPr lang="en-US" sz="1350" dirty="0">
              <a:latin typeface="Arial" charset="0"/>
              <a:ea typeface="Arial" charset="0"/>
              <a:cs typeface="Arial" charset="0"/>
            </a:endParaRPr>
          </a:p>
        </p:txBody>
      </p:sp>
    </p:spTree>
    <p:extLst>
      <p:ext uri="{BB962C8B-B14F-4D97-AF65-F5344CB8AC3E}">
        <p14:creationId xmlns:p14="http://schemas.microsoft.com/office/powerpoint/2010/main" val="638874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855715" y="6316111"/>
            <a:ext cx="2133027" cy="363261"/>
          </a:xfrm>
          <a:prstGeom prst="rect">
            <a:avLst/>
          </a:prstGeom>
        </p:spPr>
      </p:pic>
      <p:sp>
        <p:nvSpPr>
          <p:cNvPr id="2" name="TextBox 1"/>
          <p:cNvSpPr txBox="1"/>
          <p:nvPr/>
        </p:nvSpPr>
        <p:spPr>
          <a:xfrm>
            <a:off x="373283" y="508787"/>
            <a:ext cx="8181899" cy="461665"/>
          </a:xfrm>
          <a:prstGeom prst="rect">
            <a:avLst/>
          </a:prstGeom>
          <a:noFill/>
        </p:spPr>
        <p:txBody>
          <a:bodyPr wrap="square" rtlCol="0">
            <a:spAutoFit/>
          </a:bodyPr>
          <a:lstStyle/>
          <a:p>
            <a:r>
              <a:rPr lang="en-US" sz="2400">
                <a:solidFill>
                  <a:schemeClr val="accent6">
                    <a:lumMod val="75000"/>
                  </a:schemeClr>
                </a:solidFill>
                <a:latin typeface="Arial" charset="0"/>
                <a:ea typeface="Arial" charset="0"/>
                <a:cs typeface="Arial" charset="0"/>
              </a:rPr>
              <a:t>FOCUS AREAS</a:t>
            </a:r>
            <a:endParaRPr lang="en-US" sz="1050" dirty="0">
              <a:solidFill>
                <a:schemeClr val="accent6">
                  <a:lumMod val="75000"/>
                </a:schemeClr>
              </a:solidFill>
              <a:latin typeface="Arial" charset="0"/>
              <a:ea typeface="Arial" charset="0"/>
              <a:cs typeface="Arial" charset="0"/>
            </a:endParaRPr>
          </a:p>
        </p:txBody>
      </p:sp>
      <p:sp>
        <p:nvSpPr>
          <p:cNvPr id="3" name="TextBox 2"/>
          <p:cNvSpPr txBox="1"/>
          <p:nvPr/>
        </p:nvSpPr>
        <p:spPr>
          <a:xfrm>
            <a:off x="373283" y="1159926"/>
            <a:ext cx="8530662" cy="4933979"/>
          </a:xfrm>
          <a:prstGeom prst="rect">
            <a:avLst/>
          </a:prstGeom>
          <a:noFill/>
        </p:spPr>
        <p:txBody>
          <a:bodyPr wrap="square" rtlCol="0">
            <a:spAutoFit/>
          </a:bodyPr>
          <a:lstStyle/>
          <a:p>
            <a:pPr marL="214313" indent="-214313">
              <a:lnSpc>
                <a:spcPct val="114000"/>
              </a:lnSpc>
              <a:buFont typeface="Arial" panose="020B0604020202020204" pitchFamily="34" charset="0"/>
              <a:buChar char="•"/>
            </a:pPr>
            <a:r>
              <a:rPr lang="en-US" sz="1200" dirty="0">
                <a:latin typeface="Arial" charset="0"/>
                <a:ea typeface="Arial" charset="0"/>
                <a:cs typeface="Arial" charset="0"/>
              </a:rPr>
              <a:t>Communication and Notification</a:t>
            </a:r>
          </a:p>
          <a:p>
            <a:pPr marL="671513" lvl="1" indent="-214313">
              <a:lnSpc>
                <a:spcPct val="114000"/>
              </a:lnSpc>
              <a:buFont typeface="Arial" panose="020B0604020202020204" pitchFamily="34" charset="0"/>
              <a:buChar char="•"/>
            </a:pPr>
            <a:r>
              <a:rPr lang="en-US" sz="1200" dirty="0">
                <a:latin typeface="Arial" charset="0"/>
                <a:ea typeface="Arial" charset="0"/>
                <a:cs typeface="Arial" charset="0"/>
              </a:rPr>
              <a:t>Create a website portal offering emergency preparedness information and resources</a:t>
            </a:r>
          </a:p>
          <a:p>
            <a:pPr marL="671513" lvl="1" indent="-214313">
              <a:lnSpc>
                <a:spcPct val="114000"/>
              </a:lnSpc>
              <a:buFont typeface="Arial" panose="020B0604020202020204" pitchFamily="34" charset="0"/>
              <a:buChar char="•"/>
            </a:pPr>
            <a:r>
              <a:rPr lang="en-US" sz="1200" dirty="0">
                <a:latin typeface="Arial" charset="0"/>
                <a:ea typeface="Arial" charset="0"/>
                <a:cs typeface="Arial" charset="0"/>
              </a:rPr>
              <a:t>TDA evacuation map</a:t>
            </a:r>
          </a:p>
          <a:p>
            <a:pPr marL="671513" lvl="1" indent="-214313">
              <a:lnSpc>
                <a:spcPct val="114000"/>
              </a:lnSpc>
              <a:buFont typeface="Arial" panose="020B0604020202020204" pitchFamily="34" charset="0"/>
              <a:buChar char="•"/>
            </a:pPr>
            <a:r>
              <a:rPr lang="en-US" sz="1200" dirty="0">
                <a:latin typeface="Arial" charset="0"/>
                <a:ea typeface="Arial" charset="0"/>
                <a:cs typeface="Arial" charset="0"/>
              </a:rPr>
              <a:t>Address member, guest, employee, other visitor audience</a:t>
            </a:r>
          </a:p>
          <a:p>
            <a:pPr marL="671513" lvl="1" indent="-214313">
              <a:lnSpc>
                <a:spcPct val="114000"/>
              </a:lnSpc>
              <a:buFont typeface="Arial" panose="020B0604020202020204" pitchFamily="34" charset="0"/>
              <a:buChar char="•"/>
            </a:pPr>
            <a:r>
              <a:rPr lang="en-US" sz="1200" dirty="0">
                <a:latin typeface="Arial" charset="0"/>
                <a:ea typeface="Arial" charset="0"/>
                <a:cs typeface="Arial" charset="0"/>
              </a:rPr>
              <a:t>Identify mechanisms of communication used by emergency response agencies</a:t>
            </a:r>
          </a:p>
          <a:p>
            <a:pPr marL="214313" indent="-214313">
              <a:lnSpc>
                <a:spcPct val="114000"/>
              </a:lnSpc>
              <a:buFont typeface="Arial" panose="020B0604020202020204" pitchFamily="34" charset="0"/>
              <a:buChar char="•"/>
            </a:pPr>
            <a:endParaRPr lang="en-US" sz="1200" dirty="0">
              <a:latin typeface="Arial" charset="0"/>
              <a:ea typeface="Arial" charset="0"/>
              <a:cs typeface="Arial" charset="0"/>
            </a:endParaRPr>
          </a:p>
          <a:p>
            <a:pPr marL="214313" indent="-214313">
              <a:lnSpc>
                <a:spcPct val="114000"/>
              </a:lnSpc>
              <a:buFont typeface="Arial" panose="020B0604020202020204" pitchFamily="34" charset="0"/>
              <a:buChar char="•"/>
            </a:pPr>
            <a:r>
              <a:rPr lang="en-US" sz="1200" dirty="0">
                <a:latin typeface="Arial" charset="0"/>
                <a:ea typeface="Arial" charset="0"/>
                <a:cs typeface="Arial" charset="0"/>
              </a:rPr>
              <a:t>Member Emergency Preparedness</a:t>
            </a:r>
          </a:p>
          <a:p>
            <a:pPr marL="671513" lvl="1" indent="-214313">
              <a:lnSpc>
                <a:spcPct val="114000"/>
              </a:lnSpc>
              <a:buFont typeface="Arial" panose="020B0604020202020204" pitchFamily="34" charset="0"/>
              <a:buChar char="•"/>
            </a:pPr>
            <a:r>
              <a:rPr lang="en-US" sz="1200" dirty="0">
                <a:latin typeface="Arial" charset="0"/>
                <a:ea typeface="Arial" charset="0"/>
                <a:cs typeface="Arial" charset="0"/>
              </a:rPr>
              <a:t>Maintain a communications program to educate community on the actions needed to be ready for wildfire.</a:t>
            </a:r>
          </a:p>
          <a:p>
            <a:pPr marL="671513" lvl="1" indent="-214313">
              <a:lnSpc>
                <a:spcPct val="114000"/>
              </a:lnSpc>
              <a:buFont typeface="Arial" panose="020B0604020202020204" pitchFamily="34" charset="0"/>
              <a:buChar char="•"/>
            </a:pPr>
            <a:r>
              <a:rPr lang="en-US" sz="1200" dirty="0">
                <a:latin typeface="Arial" charset="0"/>
                <a:ea typeface="Arial" charset="0"/>
                <a:cs typeface="Arial" charset="0"/>
              </a:rPr>
              <a:t>Ready, Set, Go Plan; start individual house readiness plan; know your way out; notification; Preparation – Input – Activity Principles; To Do Timeframe parameters</a:t>
            </a:r>
          </a:p>
          <a:p>
            <a:pPr marL="214313" indent="-214313">
              <a:lnSpc>
                <a:spcPct val="114000"/>
              </a:lnSpc>
              <a:buFont typeface="Arial" panose="020B0604020202020204" pitchFamily="34" charset="0"/>
              <a:buChar char="•"/>
            </a:pPr>
            <a:endParaRPr lang="en-US" sz="1200" dirty="0">
              <a:latin typeface="Arial" charset="0"/>
              <a:ea typeface="Arial" charset="0"/>
              <a:cs typeface="Arial" charset="0"/>
            </a:endParaRPr>
          </a:p>
          <a:p>
            <a:pPr marL="214313" indent="-214313">
              <a:lnSpc>
                <a:spcPct val="114000"/>
              </a:lnSpc>
              <a:buFont typeface="Arial" panose="020B0604020202020204" pitchFamily="34" charset="0"/>
              <a:buChar char="•"/>
            </a:pPr>
            <a:r>
              <a:rPr lang="en-US" sz="1200" dirty="0">
                <a:latin typeface="Arial" charset="0"/>
                <a:ea typeface="Arial" charset="0"/>
                <a:cs typeface="Arial" charset="0"/>
              </a:rPr>
              <a:t>Community Disaster Services Volunteerism</a:t>
            </a:r>
          </a:p>
          <a:p>
            <a:pPr marL="557213" lvl="1" indent="-214313">
              <a:lnSpc>
                <a:spcPct val="114000"/>
              </a:lnSpc>
              <a:buFont typeface="Arial" panose="020B0604020202020204" pitchFamily="34" charset="0"/>
              <a:buChar char="•"/>
            </a:pPr>
            <a:r>
              <a:rPr lang="en-US" sz="1200" dirty="0">
                <a:latin typeface="Arial" charset="0"/>
                <a:ea typeface="Arial" charset="0"/>
                <a:cs typeface="Arial" charset="0"/>
              </a:rPr>
              <a:t>Truckee Fire Protection District’s Community Emergency Response Team (CERT) participation</a:t>
            </a:r>
          </a:p>
          <a:p>
            <a:pPr marL="557213" lvl="1" indent="-214313">
              <a:lnSpc>
                <a:spcPct val="114000"/>
              </a:lnSpc>
              <a:buFont typeface="Arial" panose="020B0604020202020204" pitchFamily="34" charset="0"/>
              <a:buChar char="•"/>
            </a:pPr>
            <a:r>
              <a:rPr lang="en-US" sz="1200" dirty="0">
                <a:latin typeface="Arial" charset="0"/>
                <a:ea typeface="Arial" charset="0"/>
                <a:cs typeface="Arial" charset="0"/>
              </a:rPr>
              <a:t>Human Society</a:t>
            </a:r>
          </a:p>
          <a:p>
            <a:pPr marL="557213" lvl="1" indent="-214313">
              <a:lnSpc>
                <a:spcPct val="114000"/>
              </a:lnSpc>
              <a:buFont typeface="Arial" panose="020B0604020202020204" pitchFamily="34" charset="0"/>
              <a:buChar char="•"/>
            </a:pPr>
            <a:r>
              <a:rPr lang="en-US" sz="1200" dirty="0">
                <a:latin typeface="Arial" charset="0"/>
                <a:ea typeface="Arial" charset="0"/>
                <a:cs typeface="Arial" charset="0"/>
              </a:rPr>
              <a:t>Red Cross</a:t>
            </a:r>
          </a:p>
          <a:p>
            <a:pPr marL="557213" lvl="1" indent="-214313">
              <a:lnSpc>
                <a:spcPct val="114000"/>
              </a:lnSpc>
              <a:buFont typeface="Arial" panose="020B0604020202020204" pitchFamily="34" charset="0"/>
              <a:buChar char="•"/>
            </a:pPr>
            <a:endParaRPr lang="en-US" sz="1200" dirty="0">
              <a:latin typeface="Arial" charset="0"/>
              <a:ea typeface="Arial" charset="0"/>
              <a:cs typeface="Arial" charset="0"/>
            </a:endParaRPr>
          </a:p>
          <a:p>
            <a:pPr marL="214313" indent="-214313">
              <a:lnSpc>
                <a:spcPct val="114000"/>
              </a:lnSpc>
              <a:buFont typeface="Arial" panose="020B0604020202020204" pitchFamily="34" charset="0"/>
              <a:buChar char="•"/>
            </a:pPr>
            <a:r>
              <a:rPr lang="en-US" sz="1200" dirty="0">
                <a:latin typeface="Arial" charset="0"/>
                <a:ea typeface="Arial" charset="0"/>
                <a:cs typeface="Arial" charset="0"/>
              </a:rPr>
              <a:t>Tahoe Donner Association Emergency Preparedness and Response</a:t>
            </a:r>
          </a:p>
          <a:p>
            <a:pPr marL="557213" lvl="1" indent="-214313">
              <a:lnSpc>
                <a:spcPct val="114000"/>
              </a:lnSpc>
              <a:buFont typeface="Arial" panose="020B0604020202020204" pitchFamily="34" charset="0"/>
              <a:buChar char="•"/>
            </a:pPr>
            <a:r>
              <a:rPr lang="en-US" sz="1200" dirty="0">
                <a:latin typeface="Arial" charset="0"/>
                <a:ea typeface="Arial" charset="0"/>
                <a:cs typeface="Arial" charset="0"/>
              </a:rPr>
              <a:t>Update Tahoe Donner’ Emergency Operations Plan to further integrate with local emergency officials and plans </a:t>
            </a:r>
          </a:p>
          <a:p>
            <a:pPr marL="557213" lvl="1" indent="-214313">
              <a:lnSpc>
                <a:spcPct val="114000"/>
              </a:lnSpc>
              <a:buFont typeface="Arial" panose="020B0604020202020204" pitchFamily="34" charset="0"/>
              <a:buChar char="•"/>
            </a:pPr>
            <a:r>
              <a:rPr lang="en-US" sz="1200" dirty="0">
                <a:latin typeface="Arial" charset="0"/>
                <a:ea typeface="Arial" charset="0"/>
                <a:cs typeface="Arial" charset="0"/>
              </a:rPr>
              <a:t>Communicate Tahoe Donner’s role in interacting with first responders and local agencies</a:t>
            </a:r>
          </a:p>
          <a:p>
            <a:pPr marL="214313" indent="-214313">
              <a:lnSpc>
                <a:spcPct val="114000"/>
              </a:lnSpc>
              <a:buFont typeface="Arial" panose="020B0604020202020204" pitchFamily="34" charset="0"/>
              <a:buChar char="•"/>
            </a:pPr>
            <a:endParaRPr lang="en-US" sz="1200" dirty="0">
              <a:latin typeface="Arial" charset="0"/>
              <a:ea typeface="Arial" charset="0"/>
              <a:cs typeface="Arial" charset="0"/>
            </a:endParaRPr>
          </a:p>
          <a:p>
            <a:pPr marL="214313" indent="-214313">
              <a:lnSpc>
                <a:spcPct val="114000"/>
              </a:lnSpc>
              <a:buFont typeface="Arial" panose="020B0604020202020204" pitchFamily="34" charset="0"/>
              <a:buChar char="•"/>
            </a:pPr>
            <a:r>
              <a:rPr lang="en-US" sz="1200" dirty="0">
                <a:latin typeface="Arial" charset="0"/>
                <a:ea typeface="Arial" charset="0"/>
                <a:cs typeface="Arial" charset="0"/>
              </a:rPr>
              <a:t>Area Emergency Operations Plan Update</a:t>
            </a:r>
          </a:p>
          <a:p>
            <a:pPr marL="671513" lvl="1" indent="-214313">
              <a:lnSpc>
                <a:spcPct val="114000"/>
              </a:lnSpc>
              <a:buFont typeface="Arial" panose="020B0604020202020204" pitchFamily="34" charset="0"/>
              <a:buChar char="•"/>
            </a:pPr>
            <a:r>
              <a:rPr lang="en-US" sz="1200" dirty="0">
                <a:latin typeface="Arial" charset="0"/>
                <a:ea typeface="Arial" charset="0"/>
                <a:cs typeface="Arial" charset="0"/>
              </a:rPr>
              <a:t>TDA staff participation and communication of area emergency preparedness and response</a:t>
            </a:r>
          </a:p>
          <a:p>
            <a:pPr marL="671513" lvl="1" indent="-214313">
              <a:lnSpc>
                <a:spcPct val="114000"/>
              </a:lnSpc>
              <a:buFont typeface="Arial" panose="020B0604020202020204" pitchFamily="34" charset="0"/>
              <a:buChar char="•"/>
            </a:pPr>
            <a:r>
              <a:rPr lang="en-US" sz="1200" dirty="0">
                <a:latin typeface="Arial" charset="0"/>
                <a:ea typeface="Arial" charset="0"/>
                <a:cs typeface="Arial" charset="0"/>
              </a:rPr>
              <a:t>Explore for communication gaps in area emergency plans</a:t>
            </a:r>
          </a:p>
        </p:txBody>
      </p:sp>
    </p:spTree>
    <p:extLst>
      <p:ext uri="{BB962C8B-B14F-4D97-AF65-F5344CB8AC3E}">
        <p14:creationId xmlns:p14="http://schemas.microsoft.com/office/powerpoint/2010/main" val="2462270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796992" y="6252755"/>
            <a:ext cx="2133027" cy="363261"/>
          </a:xfrm>
          <a:prstGeom prst="rect">
            <a:avLst/>
          </a:prstGeom>
        </p:spPr>
      </p:pic>
      <p:sp>
        <p:nvSpPr>
          <p:cNvPr id="2" name="TextBox 1"/>
          <p:cNvSpPr txBox="1"/>
          <p:nvPr/>
        </p:nvSpPr>
        <p:spPr>
          <a:xfrm>
            <a:off x="373283" y="631421"/>
            <a:ext cx="8181899" cy="461665"/>
          </a:xfrm>
          <a:prstGeom prst="rect">
            <a:avLst/>
          </a:prstGeom>
          <a:noFill/>
        </p:spPr>
        <p:txBody>
          <a:bodyPr wrap="square" rtlCol="0">
            <a:spAutoFit/>
          </a:bodyPr>
          <a:lstStyle/>
          <a:p>
            <a:r>
              <a:rPr lang="en-US" sz="2400" dirty="0">
                <a:solidFill>
                  <a:schemeClr val="accent6">
                    <a:lumMod val="75000"/>
                  </a:schemeClr>
                </a:solidFill>
                <a:latin typeface="Arial" charset="0"/>
                <a:ea typeface="Arial" charset="0"/>
                <a:cs typeface="Arial" charset="0"/>
              </a:rPr>
              <a:t>Membership Communication and Notification Highlights</a:t>
            </a:r>
            <a:endParaRPr lang="en-US" sz="1050" dirty="0">
              <a:solidFill>
                <a:schemeClr val="accent6">
                  <a:lumMod val="75000"/>
                </a:schemeClr>
              </a:solidFill>
              <a:latin typeface="Arial" charset="0"/>
              <a:ea typeface="Arial" charset="0"/>
              <a:cs typeface="Arial" charset="0"/>
            </a:endParaRPr>
          </a:p>
        </p:txBody>
      </p:sp>
      <p:sp>
        <p:nvSpPr>
          <p:cNvPr id="5" name="TextBox 4">
            <a:extLst>
              <a:ext uri="{FF2B5EF4-FFF2-40B4-BE49-F238E27FC236}">
                <a16:creationId xmlns:a16="http://schemas.microsoft.com/office/drawing/2014/main" id="{04B7FDFF-A99D-4DEA-B679-C84047BC29F3}"/>
              </a:ext>
            </a:extLst>
          </p:cNvPr>
          <p:cNvSpPr txBox="1"/>
          <p:nvPr/>
        </p:nvSpPr>
        <p:spPr>
          <a:xfrm>
            <a:off x="436228" y="1518407"/>
            <a:ext cx="7927596" cy="4062651"/>
          </a:xfrm>
          <a:prstGeom prst="rect">
            <a:avLst/>
          </a:prstGeom>
          <a:noFill/>
        </p:spPr>
        <p:txBody>
          <a:bodyPr wrap="square" rtlCol="0">
            <a:spAutoFit/>
          </a:bodyPr>
          <a:lstStyle/>
          <a:p>
            <a:pPr marL="285750" lvl="0"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Activation of our Emergency Preparedness webpage  </a:t>
            </a: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Done; made further edits and prioritization based on working group feedback</a:t>
            </a:r>
          </a:p>
          <a:p>
            <a:pPr marL="285750" lvl="0"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Signage communications</a:t>
            </a: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Fire signs ordered – (3) near monument signs  </a:t>
            </a: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Truckee Fire Protection District reimbursed TDA for expense of signs – Thank You!</a:t>
            </a:r>
          </a:p>
          <a:p>
            <a:pPr lvl="0"/>
            <a:endParaRPr lang="en-US" sz="12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Identify components of Member Communications and Notification Plan Section</a:t>
            </a: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Working group identification of what members need to know now</a:t>
            </a: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Utilization of existing resources and formulate for Tahoe Donner perspective.  Emergency response agencies will want final approval on content before circulation to the membership.</a:t>
            </a:r>
          </a:p>
          <a:p>
            <a:pPr marL="285750" lvl="0"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Member Engagement Plan 2018 – Wildfire Season</a:t>
            </a: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Done</a:t>
            </a:r>
          </a:p>
          <a:p>
            <a:pPr marL="1200150" lvl="2"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Refinement of website resources</a:t>
            </a:r>
          </a:p>
          <a:p>
            <a:pPr marL="1200150" lvl="2"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Digital Screen slides</a:t>
            </a:r>
          </a:p>
          <a:p>
            <a:pPr marL="1200150" lvl="2"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Tear-out (Evacuation map and other pertinent info)</a:t>
            </a:r>
          </a:p>
          <a:p>
            <a:pPr marL="1200150" lvl="2"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Informational info postings</a:t>
            </a:r>
          </a:p>
          <a:p>
            <a:pPr marL="1200150" lvl="2"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Draft of TDA Emergency Preparedness Guide for Members- late fall content to design stage</a:t>
            </a:r>
          </a:p>
          <a:p>
            <a:pPr marL="1200150" lvl="2"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7453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796992" y="6252755"/>
            <a:ext cx="2133027" cy="363261"/>
          </a:xfrm>
          <a:prstGeom prst="rect">
            <a:avLst/>
          </a:prstGeom>
        </p:spPr>
      </p:pic>
      <p:sp>
        <p:nvSpPr>
          <p:cNvPr id="2" name="TextBox 1"/>
          <p:cNvSpPr txBox="1"/>
          <p:nvPr/>
        </p:nvSpPr>
        <p:spPr>
          <a:xfrm>
            <a:off x="373283" y="631421"/>
            <a:ext cx="8181899" cy="461665"/>
          </a:xfrm>
          <a:prstGeom prst="rect">
            <a:avLst/>
          </a:prstGeom>
          <a:noFill/>
        </p:spPr>
        <p:txBody>
          <a:bodyPr wrap="square" rtlCol="0">
            <a:spAutoFit/>
          </a:bodyPr>
          <a:lstStyle/>
          <a:p>
            <a:r>
              <a:rPr lang="en-US" sz="2400" dirty="0">
                <a:solidFill>
                  <a:schemeClr val="accent6">
                    <a:lumMod val="75000"/>
                  </a:schemeClr>
                </a:solidFill>
                <a:latin typeface="Arial" charset="0"/>
                <a:ea typeface="Arial" charset="0"/>
                <a:cs typeface="Arial" charset="0"/>
              </a:rPr>
              <a:t>TDA TEMPORARY FIRE BAN</a:t>
            </a:r>
            <a:endParaRPr lang="en-US" sz="1050" dirty="0">
              <a:solidFill>
                <a:schemeClr val="accent6">
                  <a:lumMod val="75000"/>
                </a:schemeClr>
              </a:solidFill>
              <a:latin typeface="Arial" charset="0"/>
              <a:ea typeface="Arial" charset="0"/>
              <a:cs typeface="Arial" charset="0"/>
            </a:endParaRPr>
          </a:p>
        </p:txBody>
      </p:sp>
      <p:sp>
        <p:nvSpPr>
          <p:cNvPr id="5" name="TextBox 4">
            <a:extLst>
              <a:ext uri="{FF2B5EF4-FFF2-40B4-BE49-F238E27FC236}">
                <a16:creationId xmlns:a16="http://schemas.microsoft.com/office/drawing/2014/main" id="{04B7FDFF-A99D-4DEA-B679-C84047BC29F3}"/>
              </a:ext>
            </a:extLst>
          </p:cNvPr>
          <p:cNvSpPr txBox="1"/>
          <p:nvPr/>
        </p:nvSpPr>
        <p:spPr>
          <a:xfrm>
            <a:off x="373283" y="1205345"/>
            <a:ext cx="7990541" cy="5663089"/>
          </a:xfrm>
          <a:prstGeom prst="rect">
            <a:avLst/>
          </a:prstGeom>
          <a:noFill/>
        </p:spPr>
        <p:txBody>
          <a:bodyPr wrap="square" rtlCol="0">
            <a:spAutoFit/>
          </a:bodyPr>
          <a:lstStyle/>
          <a:p>
            <a:pPr marL="285750" lvl="0"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Board of Directors Adopted Temporary Fire Ban effective August 9, 2019</a:t>
            </a:r>
          </a:p>
          <a:p>
            <a:pPr marL="285750" lvl="0"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Board of Directors set </a:t>
            </a:r>
            <a:r>
              <a:rPr lang="en-US" sz="1400" dirty="0"/>
              <a:t>Expiration of Temporary Ban at August 9, 2019 meeting</a:t>
            </a:r>
          </a:p>
          <a:p>
            <a:r>
              <a:rPr lang="en-US" sz="1400" dirty="0"/>
              <a:t>	</a:t>
            </a:r>
          </a:p>
          <a:p>
            <a:r>
              <a:rPr lang="en-US" sz="1400" dirty="0"/>
              <a:t>	</a:t>
            </a:r>
            <a:r>
              <a:rPr lang="en-US" sz="1400" i="1" dirty="0"/>
              <a:t>The temporary fire ban will remain in effect until such time as the local authority having jurisdiction, 	the Truckee Fire Protection District, declares that the high-risk fire season has ended or the Truckee 	Fire Protection District begins to issue fire permits, whichever occurs first.</a:t>
            </a:r>
          </a:p>
          <a:p>
            <a:pPr lvl="0"/>
            <a:endParaRPr lang="en-US" sz="120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120-day maximum for Emergency Rule Change </a:t>
            </a:r>
          </a:p>
          <a:p>
            <a:pPr lvl="0"/>
            <a:endParaRPr lang="en-US" sz="1200" dirty="0">
              <a:latin typeface="Arial" panose="020B0604020202020204" pitchFamily="34" charset="0"/>
              <a:cs typeface="Arial" panose="020B0604020202020204" pitchFamily="34" charset="0"/>
            </a:endParaRPr>
          </a:p>
          <a:p>
            <a:r>
              <a:rPr lang="en-US" sz="1400" b="1" dirty="0"/>
              <a:t>	Emergency Rule Change</a:t>
            </a:r>
            <a:r>
              <a:rPr lang="en-US" sz="1400" dirty="0"/>
              <a:t>. If the board determines that an immediate rule change is required to 	address an imminent threat to public health or safety, or an imminent risk of substantial economic 	loss to the association, it may make an emergency rule change; and no 30-day noticed waiting 	period 	is required. An emergency rule change is effective for 120 days, unless the rule change 	provides for 	a shorter effective period. ( </a:t>
            </a:r>
            <a:r>
              <a:rPr lang="en-US" sz="1400" u="sng" dirty="0">
                <a:hlinkClick r:id="rId3"/>
              </a:rPr>
              <a:t>Civ. Code §4360(d)</a:t>
            </a:r>
            <a:r>
              <a:rPr lang="en-US" sz="1400" dirty="0"/>
              <a:t>.)</a:t>
            </a:r>
          </a:p>
          <a:p>
            <a:pPr lvl="0"/>
            <a:endParaRPr lang="en-US" sz="1200" dirty="0">
              <a:latin typeface="Arial" panose="020B0604020202020204" pitchFamily="34" charset="0"/>
              <a:cs typeface="Arial" panose="020B0604020202020204" pitchFamily="34" charset="0"/>
            </a:endParaRPr>
          </a:p>
          <a:p>
            <a:pPr lvl="0"/>
            <a:r>
              <a:rPr lang="en-US" sz="1200" u="sng" dirty="0">
                <a:latin typeface="Arial" panose="020B0604020202020204" pitchFamily="34" charset="0"/>
                <a:cs typeface="Arial" panose="020B0604020202020204" pitchFamily="34" charset="0"/>
              </a:rPr>
              <a:t>Fire Authority Restrictions</a:t>
            </a:r>
          </a:p>
          <a:p>
            <a:pPr marL="285750" lvl="0"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Cal Fire instituted annual debris burning suspension June 11 and high-fire season start</a:t>
            </a: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Suspension continues and no lift to high-risk fire season</a:t>
            </a:r>
          </a:p>
          <a:p>
            <a:pPr lvl="1"/>
            <a:endParaRPr lang="en-US" sz="1200" i="1" dirty="0"/>
          </a:p>
          <a:p>
            <a:pPr lvl="1"/>
            <a:r>
              <a:rPr lang="en-US" sz="1200" i="1" dirty="0"/>
              <a:t>Fire Season is generally deemed over when there is 2-3” of snow accumulation or consistent soaking rain for multiple days. The region is currently in a drying period and may end up with the same dry conditions as before the recent rains.  </a:t>
            </a:r>
          </a:p>
          <a:p>
            <a:pPr lvl="1"/>
            <a:endParaRPr lang="en-US" sz="12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Truckee Fire Protection District instituted town-wide campfire ban effective August 23</a:t>
            </a: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Lift to town-wide campfire ban October 11</a:t>
            </a:r>
          </a:p>
          <a:p>
            <a:pPr marL="742950" lvl="1" indent="-285750">
              <a:buFont typeface="Arial" panose="020B0604020202020204" pitchFamily="34" charset="0"/>
              <a:buChar char="•"/>
            </a:pPr>
            <a:r>
              <a:rPr lang="en-US" sz="1200" dirty="0">
                <a:latin typeface="Arial" panose="020B0604020202020204" pitchFamily="34" charset="0"/>
                <a:cs typeface="Arial" panose="020B0604020202020204" pitchFamily="34" charset="0"/>
              </a:rPr>
              <a:t>Debris burning permits still suspended until Cal Fire lifts suspension and high-risk fire season</a:t>
            </a:r>
          </a:p>
          <a:p>
            <a:pPr marL="285750" lvl="0" indent="-285750">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lvl="2"/>
            <a:endParaRPr lang="en-US" sz="12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692603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796992" y="6252755"/>
            <a:ext cx="2133027" cy="363261"/>
          </a:xfrm>
          <a:prstGeom prst="rect">
            <a:avLst/>
          </a:prstGeom>
        </p:spPr>
      </p:pic>
      <p:sp>
        <p:nvSpPr>
          <p:cNvPr id="2" name="TextBox 1"/>
          <p:cNvSpPr txBox="1"/>
          <p:nvPr/>
        </p:nvSpPr>
        <p:spPr>
          <a:xfrm>
            <a:off x="373283" y="631421"/>
            <a:ext cx="8181899" cy="461665"/>
          </a:xfrm>
          <a:prstGeom prst="rect">
            <a:avLst/>
          </a:prstGeom>
          <a:noFill/>
        </p:spPr>
        <p:txBody>
          <a:bodyPr wrap="square" rtlCol="0">
            <a:spAutoFit/>
          </a:bodyPr>
          <a:lstStyle/>
          <a:p>
            <a:r>
              <a:rPr lang="en-US" sz="2400" dirty="0">
                <a:solidFill>
                  <a:schemeClr val="accent6">
                    <a:lumMod val="75000"/>
                  </a:schemeClr>
                </a:solidFill>
                <a:latin typeface="Arial" charset="0"/>
                <a:ea typeface="Arial" charset="0"/>
                <a:cs typeface="Arial" charset="0"/>
              </a:rPr>
              <a:t>LOCAL AGENCY EMERGENCY PREPAREDNESS</a:t>
            </a:r>
            <a:endParaRPr lang="en-US" sz="1050" dirty="0">
              <a:solidFill>
                <a:schemeClr val="accent6">
                  <a:lumMod val="75000"/>
                </a:schemeClr>
              </a:solidFill>
              <a:latin typeface="Arial" charset="0"/>
              <a:ea typeface="Arial" charset="0"/>
              <a:cs typeface="Arial" charset="0"/>
            </a:endParaRPr>
          </a:p>
        </p:txBody>
      </p:sp>
      <p:sp>
        <p:nvSpPr>
          <p:cNvPr id="5" name="TextBox 4">
            <a:extLst>
              <a:ext uri="{FF2B5EF4-FFF2-40B4-BE49-F238E27FC236}">
                <a16:creationId xmlns:a16="http://schemas.microsoft.com/office/drawing/2014/main" id="{04B7FDFF-A99D-4DEA-B679-C84047BC29F3}"/>
              </a:ext>
            </a:extLst>
          </p:cNvPr>
          <p:cNvSpPr txBox="1"/>
          <p:nvPr/>
        </p:nvSpPr>
        <p:spPr>
          <a:xfrm>
            <a:off x="436228" y="1518407"/>
            <a:ext cx="7927596" cy="4339650"/>
          </a:xfrm>
          <a:prstGeom prst="rect">
            <a:avLst/>
          </a:prstGeom>
          <a:noFill/>
        </p:spPr>
        <p:txBody>
          <a:bodyPr wrap="square" rtlCol="0">
            <a:spAutoFit/>
          </a:bodyPr>
          <a:lstStyle/>
          <a:p>
            <a:r>
              <a:rPr lang="en-US" u="sng" dirty="0"/>
              <a:t>Town of Truckee Plan Update: </a:t>
            </a:r>
          </a:p>
          <a:p>
            <a:endParaRPr lang="en-US" sz="1600" dirty="0"/>
          </a:p>
          <a:p>
            <a:r>
              <a:rPr lang="en-US" sz="1600" dirty="0"/>
              <a:t>Placer County is in the process of updating the eastern county (Lake Tahoe) area evacuation plans. The Town of Truckee will be updating their plan at the same time to make sure both plans coordinate with each other concerning ingress and egress routes during a large-scale event. </a:t>
            </a:r>
          </a:p>
          <a:p>
            <a:endParaRPr lang="en-US" dirty="0"/>
          </a:p>
          <a:p>
            <a:r>
              <a:rPr lang="en-US" u="sng" dirty="0"/>
              <a:t>Community Drill</a:t>
            </a:r>
          </a:p>
          <a:p>
            <a:endParaRPr lang="en-US" sz="1400" dirty="0"/>
          </a:p>
          <a:p>
            <a:r>
              <a:rPr lang="en-US" sz="1400" dirty="0"/>
              <a:t>TBD</a:t>
            </a:r>
          </a:p>
          <a:p>
            <a:endParaRPr lang="en-US" dirty="0"/>
          </a:p>
          <a:p>
            <a:r>
              <a:rPr lang="en-US" u="sng" dirty="0"/>
              <a:t>Portable Digital Message Signs:</a:t>
            </a:r>
          </a:p>
          <a:p>
            <a:endParaRPr lang="en-US" sz="1600" dirty="0"/>
          </a:p>
          <a:p>
            <a:r>
              <a:rPr lang="en-US" sz="1600" dirty="0"/>
              <a:t>Development code does not allow for roadside signage. TOT needs to change the DEV CODE to allow for Emergency Management signs only. No other messaging can be done.  	</a:t>
            </a:r>
            <a:endParaRPr lang="en-US" sz="1600" dirty="0">
              <a:latin typeface="Arial" panose="020B0604020202020204" pitchFamily="34" charset="0"/>
              <a:cs typeface="Arial" panose="020B0604020202020204" pitchFamily="34" charset="0"/>
            </a:endParaRPr>
          </a:p>
          <a:p>
            <a:pPr lvl="2"/>
            <a:endParaRPr lang="en-US" sz="12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5458467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85281</TotalTime>
  <Words>536</Words>
  <Application>Microsoft Macintosh PowerPoint</Application>
  <PresentationFormat>On-screen Show (4:3)</PresentationFormat>
  <Paragraphs>86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Helvetica Neue</vt:lpstr>
      <vt:lpstr>Office Theme</vt:lpstr>
      <vt:lpstr> Community  Emergency Preparedness and Response Updates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NEXTDOOR STRATEGY + WORKFLOW</dc:title>
  <dc:creator>Christina Schwartz</dc:creator>
  <cp:lastModifiedBy>Megan Rodman</cp:lastModifiedBy>
  <cp:revision>287</cp:revision>
  <cp:lastPrinted>2018-06-15T20:53:08Z</cp:lastPrinted>
  <dcterms:created xsi:type="dcterms:W3CDTF">2017-08-03T04:01:13Z</dcterms:created>
  <dcterms:modified xsi:type="dcterms:W3CDTF">2018-10-20T19:29:16Z</dcterms:modified>
</cp:coreProperties>
</file>