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090C4-8460-4579-81CD-F21195DFC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F9CD0F-1626-4DC8-8A4B-F995629EB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826AE-C558-4757-868F-EF2C5CF4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306D5-6874-46F6-A9DE-FB0A4DFC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A2E1A-871C-4B6D-B1C0-51CD3E7E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9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8245-003E-4FCD-A356-535743B73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7B37E-6A1C-4D3D-AFEA-7F591A0A5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22B79-4C35-4183-B9F7-3EE94E0B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713A7-8570-431B-BA5F-70CBAD8B9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BAF63-5253-4690-B2B1-34B070AF5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4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5528A-4A39-4DAD-8024-A77D996E5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490DC-09AF-418C-A000-8B7313253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F6017-CE2F-493E-BEAA-9CD77F11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8D381-77D9-4656-92CD-8D25D06B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06F0B-DE4A-4FE6-9B52-F18ABC199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EF6F-4721-4158-8F28-1067D9ED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5B7A8-A915-4099-8AE3-C1A8725D4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EBD1F-B947-4510-BCB3-23343B21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1BACB-2BE3-4858-86F9-E02A973B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CF10C-54C0-41B1-8A0E-4179B72E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8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8F959-CB6E-4990-A819-9B44F73F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1061B-6A2B-439A-8F1E-BD3C2C4FA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7C110-CE4E-4E0A-A559-059DAD67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E6897-C8F5-4DBF-8510-0394D375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1FD64-4161-4F6D-A34F-2E119E3CA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5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8BB3E-4994-4FDF-B644-2F1EF611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B2F0D-180C-4AB6-ACC6-682AF2699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0AD4F-4F44-402D-BE4B-4F5DE03F6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3AC2E-F7FD-4393-BE4F-E1574D111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E7AC0-91E0-4763-977D-C9E989F24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98ED7-DCED-4837-B01F-1A77A084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8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512E-87C1-4ED8-8F6C-91047340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8A6BC-C316-4775-BB6A-F91EFF7F0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3D186-9DC4-4359-A929-FD0B60F9F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924BD-6754-4822-B90C-73177109E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401F8-B840-46CF-9D1C-CF5614C8C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72B759-ACB5-4801-AE73-5C8BC26E1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F6D332-5A55-4163-A8AE-470C3B09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DE55B7-8B74-4F4F-B7A6-169FCB0D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2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84A9-98F2-4EBD-8494-0EC5B2F4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00E3E-7692-4533-B523-F3D30925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5C1D2-E1CA-4C6B-8BBE-399796D5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B92C8-4B23-4C36-8A89-913683D6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5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D2560-87A6-4619-BB35-462BA28B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71A452-03F6-4F57-9ED4-CAC9B1E4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770A2-F9D9-4260-9388-2A1C9002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5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3CBC-07B4-4C4A-B814-A8353D6AF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AD54-6366-4994-8BA1-B6318B020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9D444-D2A6-4AB1-923E-82065F88D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D1CD8-E802-4903-8F3E-AC52A79E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FAADF-D4D7-4C2F-88CF-1F672A59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E9309-C721-4E78-ADE7-BFE9BEBF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CD75-E510-4A61-8682-EEBC5345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B8690F-3EAD-40EF-ABB4-0E605BC50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DDFE1-4E3F-4652-A6CB-5E4901774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2A3F1-7F4B-42E4-A379-568775DC6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AFB31-7EF8-444B-97DA-648C40E7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DD37F-1BBD-431E-9D87-4BAEFA2F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2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784A27-80FA-40FE-9BE4-6313393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AE176-462B-4A8D-AAA0-BA3413B8B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06FE8-0195-4FAB-9F07-29A559913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2E71D-224C-4D49-BAA9-203CADAA7DC3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4BFA6-8F52-4B86-8D4B-209F476A2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2245F-00EF-4682-BF2D-3EB6EED40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931A0-3DEF-4B24-B464-7349DBEF6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D3C07E-4EFF-46D9-95BF-A80FD272E9BB}"/>
              </a:ext>
            </a:extLst>
          </p:cNvPr>
          <p:cNvSpPr txBox="1"/>
          <p:nvPr/>
        </p:nvSpPr>
        <p:spPr>
          <a:xfrm>
            <a:off x="3827724" y="308341"/>
            <a:ext cx="3223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Lodge Delivery Process Options</a:t>
            </a:r>
          </a:p>
          <a:p>
            <a:r>
              <a:rPr lang="en-US" b="1" dirty="0"/>
              <a:t>	30K Foot 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B8E4E-A1E0-43C8-AC15-40C049C5AE1B}"/>
              </a:ext>
            </a:extLst>
          </p:cNvPr>
          <p:cNvSpPr txBox="1"/>
          <p:nvPr/>
        </p:nvSpPr>
        <p:spPr>
          <a:xfrm>
            <a:off x="1403498" y="1233374"/>
            <a:ext cx="1209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Traditional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266BB1-288A-451C-87F3-C1EA3F6BE38E}"/>
              </a:ext>
            </a:extLst>
          </p:cNvPr>
          <p:cNvSpPr txBox="1"/>
          <p:nvPr/>
        </p:nvSpPr>
        <p:spPr>
          <a:xfrm>
            <a:off x="4849093" y="1201108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Design Build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EC9A8C-AA52-4463-8AB5-958B92766E99}"/>
              </a:ext>
            </a:extLst>
          </p:cNvPr>
          <p:cNvSpPr txBox="1"/>
          <p:nvPr/>
        </p:nvSpPr>
        <p:spPr>
          <a:xfrm>
            <a:off x="8693889" y="1201108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Design Build Hybrid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1653F6-189C-47D8-817C-E06A4BEF782F}"/>
              </a:ext>
            </a:extLst>
          </p:cNvPr>
          <p:cNvSpPr txBox="1"/>
          <p:nvPr/>
        </p:nvSpPr>
        <p:spPr>
          <a:xfrm>
            <a:off x="1407036" y="1566519"/>
            <a:ext cx="281173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Three linear phases</a:t>
            </a:r>
          </a:p>
          <a:p>
            <a:r>
              <a:rPr lang="en-US" sz="1400" dirty="0"/>
              <a:t>Design, Bid, Build</a:t>
            </a:r>
          </a:p>
          <a:p>
            <a:endParaRPr lang="en-US" sz="1400" dirty="0"/>
          </a:p>
          <a:p>
            <a:r>
              <a:rPr lang="en-US" sz="1400" dirty="0"/>
              <a:t>Three Prime Players</a:t>
            </a:r>
          </a:p>
          <a:p>
            <a:r>
              <a:rPr lang="en-US" sz="1400" dirty="0"/>
              <a:t>Owner, Designer, Builder</a:t>
            </a:r>
          </a:p>
          <a:p>
            <a:endParaRPr lang="en-US" sz="1400" dirty="0"/>
          </a:p>
          <a:p>
            <a:r>
              <a:rPr lang="en-US" sz="1400" dirty="0"/>
              <a:t>Two separate contracts</a:t>
            </a:r>
          </a:p>
          <a:p>
            <a:endParaRPr lang="en-US" sz="1400" dirty="0"/>
          </a:p>
          <a:p>
            <a:r>
              <a:rPr lang="en-US" sz="1400" dirty="0"/>
              <a:t>Designer: normal services</a:t>
            </a:r>
          </a:p>
          <a:p>
            <a:r>
              <a:rPr lang="en-US" sz="1400" dirty="0"/>
              <a:t>Builder: Prime and sub-construction</a:t>
            </a:r>
          </a:p>
          <a:p>
            <a:endParaRPr lang="en-US" sz="1400" dirty="0"/>
          </a:p>
          <a:p>
            <a:r>
              <a:rPr lang="en-US" sz="1400" dirty="0"/>
              <a:t>Relationships:</a:t>
            </a:r>
          </a:p>
          <a:p>
            <a:r>
              <a:rPr lang="en-US" sz="1400" dirty="0"/>
              <a:t>Owner : Architect</a:t>
            </a:r>
          </a:p>
          <a:p>
            <a:r>
              <a:rPr lang="en-US" sz="1400" dirty="0"/>
              <a:t>Owner: Contractor</a:t>
            </a:r>
          </a:p>
          <a:p>
            <a:endParaRPr lang="en-US" sz="1400" dirty="0"/>
          </a:p>
          <a:p>
            <a:r>
              <a:rPr lang="en-US" sz="1400" dirty="0"/>
              <a:t>Architect designs &amp; const. docs</a:t>
            </a:r>
          </a:p>
          <a:p>
            <a:r>
              <a:rPr lang="en-US" sz="1400" dirty="0"/>
              <a:t>Const. Docs used for const. bidding</a:t>
            </a:r>
          </a:p>
          <a:p>
            <a:r>
              <a:rPr lang="en-US" sz="1400" dirty="0"/>
              <a:t>Owner hires contractor.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7FBC42-741C-4719-9E82-8BE4F530BD36}"/>
              </a:ext>
            </a:extLst>
          </p:cNvPr>
          <p:cNvSpPr txBox="1"/>
          <p:nvPr/>
        </p:nvSpPr>
        <p:spPr>
          <a:xfrm>
            <a:off x="4801014" y="1566519"/>
            <a:ext cx="329173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Two continuous phases</a:t>
            </a:r>
          </a:p>
          <a:p>
            <a:r>
              <a:rPr lang="en-US" sz="1400" dirty="0"/>
              <a:t>Design, Build</a:t>
            </a:r>
          </a:p>
          <a:p>
            <a:endParaRPr lang="en-US" sz="1400" dirty="0"/>
          </a:p>
          <a:p>
            <a:r>
              <a:rPr lang="en-US" sz="1400" dirty="0"/>
              <a:t>Two Prime Players</a:t>
            </a:r>
          </a:p>
          <a:p>
            <a:r>
              <a:rPr lang="en-US" sz="1400" dirty="0"/>
              <a:t>Owner, Design-Build Entity</a:t>
            </a:r>
          </a:p>
          <a:p>
            <a:endParaRPr lang="en-US" sz="1400" dirty="0"/>
          </a:p>
          <a:p>
            <a:r>
              <a:rPr lang="en-US" sz="1400" dirty="0"/>
              <a:t>One contract</a:t>
            </a:r>
          </a:p>
          <a:p>
            <a:endParaRPr lang="en-US" sz="1400" dirty="0"/>
          </a:p>
          <a:p>
            <a:r>
              <a:rPr lang="en-US" sz="1400" dirty="0"/>
              <a:t>Design-Build all normal services</a:t>
            </a:r>
          </a:p>
          <a:p>
            <a:r>
              <a:rPr lang="en-US" sz="1400" dirty="0"/>
              <a:t>DB is prime with sub-contractors</a:t>
            </a:r>
          </a:p>
          <a:p>
            <a:endParaRPr lang="en-US" sz="1400" dirty="0"/>
          </a:p>
          <a:p>
            <a:r>
              <a:rPr lang="en-US" sz="1400" dirty="0"/>
              <a:t>Relationships:</a:t>
            </a:r>
          </a:p>
          <a:p>
            <a:r>
              <a:rPr lang="en-US" sz="1400" dirty="0"/>
              <a:t>Owner : Design Builder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Architect leads design.</a:t>
            </a:r>
          </a:p>
          <a:p>
            <a:r>
              <a:rPr lang="en-US" sz="1400" dirty="0"/>
              <a:t>Design-Build entity leads construction.</a:t>
            </a:r>
          </a:p>
          <a:p>
            <a:r>
              <a:rPr lang="en-US" sz="1400" dirty="0"/>
              <a:t>Cost estimate made early in design phase, </a:t>
            </a:r>
          </a:p>
          <a:p>
            <a:r>
              <a:rPr lang="en-US" sz="1400" dirty="0"/>
              <a:t>Guaranteed Max Price contract typically</a:t>
            </a:r>
          </a:p>
          <a:p>
            <a:r>
              <a:rPr lang="en-US" sz="1400" dirty="0"/>
              <a:t>executed.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5EE118-6AB0-479D-8198-4BBDC6A1E28C}"/>
              </a:ext>
            </a:extLst>
          </p:cNvPr>
          <p:cNvSpPr txBox="1"/>
          <p:nvPr/>
        </p:nvSpPr>
        <p:spPr>
          <a:xfrm>
            <a:off x="8640749" y="1570057"/>
            <a:ext cx="3536737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Three continuous phases</a:t>
            </a:r>
          </a:p>
          <a:p>
            <a:r>
              <a:rPr lang="en-US" sz="1400" dirty="0"/>
              <a:t>Design, Negotiate, Build</a:t>
            </a:r>
          </a:p>
          <a:p>
            <a:endParaRPr lang="en-US" sz="1400" dirty="0"/>
          </a:p>
          <a:p>
            <a:r>
              <a:rPr lang="en-US" sz="1400" dirty="0"/>
              <a:t>Three Prime Players</a:t>
            </a:r>
          </a:p>
          <a:p>
            <a:r>
              <a:rPr lang="en-US" sz="1400" dirty="0"/>
              <a:t>Owner, Designer, Builder</a:t>
            </a:r>
          </a:p>
          <a:p>
            <a:endParaRPr lang="en-US" sz="1400" dirty="0"/>
          </a:p>
          <a:p>
            <a:r>
              <a:rPr lang="en-US" sz="1400" dirty="0"/>
              <a:t>Two Separate Contracts</a:t>
            </a:r>
          </a:p>
          <a:p>
            <a:endParaRPr lang="en-US" sz="1400" dirty="0"/>
          </a:p>
          <a:p>
            <a:r>
              <a:rPr lang="en-US" sz="1400" dirty="0"/>
              <a:t>Designer: normal services</a:t>
            </a:r>
          </a:p>
          <a:p>
            <a:r>
              <a:rPr lang="en-US" sz="1400" dirty="0"/>
              <a:t>Builder: Prime and sub-construction</a:t>
            </a:r>
          </a:p>
          <a:p>
            <a:endParaRPr lang="en-US" sz="1400" dirty="0"/>
          </a:p>
          <a:p>
            <a:r>
              <a:rPr lang="en-US" sz="1400" dirty="0"/>
              <a:t>Relationships:</a:t>
            </a:r>
          </a:p>
          <a:p>
            <a:r>
              <a:rPr lang="en-US" sz="1400" dirty="0"/>
              <a:t>Owner: Architect &amp; Contractor</a:t>
            </a:r>
          </a:p>
          <a:p>
            <a:r>
              <a:rPr lang="en-US" sz="1400" dirty="0"/>
              <a:t>Collaborative relationship</a:t>
            </a:r>
          </a:p>
          <a:p>
            <a:endParaRPr lang="en-US" sz="1400" dirty="0"/>
          </a:p>
          <a:p>
            <a:r>
              <a:rPr lang="en-US" sz="1400" dirty="0"/>
              <a:t>Architect completes design and docs </a:t>
            </a:r>
          </a:p>
          <a:p>
            <a:r>
              <a:rPr lang="en-US" sz="1400" dirty="0"/>
              <a:t>with contractor input. Archit. may be brought </a:t>
            </a:r>
          </a:p>
          <a:p>
            <a:r>
              <a:rPr lang="en-US" sz="1400" dirty="0"/>
              <a:t>on board first for initial design work.</a:t>
            </a:r>
          </a:p>
          <a:p>
            <a:r>
              <a:rPr lang="en-US" sz="1400" dirty="0"/>
              <a:t>Final const. cost negotiated thru sub-</a:t>
            </a:r>
          </a:p>
          <a:p>
            <a:r>
              <a:rPr lang="en-US" sz="1400" dirty="0"/>
              <a:t>contractor bids.</a:t>
            </a:r>
          </a:p>
          <a:p>
            <a:r>
              <a:rPr lang="en-US" sz="1400" dirty="0"/>
              <a:t>Fees and mark up pre-negotiated with GC.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1A75AB-B43F-4B79-B5E7-98C11780C399}"/>
              </a:ext>
            </a:extLst>
          </p:cNvPr>
          <p:cNvSpPr txBox="1"/>
          <p:nvPr/>
        </p:nvSpPr>
        <p:spPr>
          <a:xfrm>
            <a:off x="1403498" y="6294474"/>
            <a:ext cx="345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Steps: research pros and cons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0260BE-7BD5-485F-BC6A-4D9AC5C242BC}"/>
              </a:ext>
            </a:extLst>
          </p:cNvPr>
          <p:cNvSpPr txBox="1"/>
          <p:nvPr/>
        </p:nvSpPr>
        <p:spPr>
          <a:xfrm rot="976727">
            <a:off x="9204792" y="337726"/>
            <a:ext cx="114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423218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CFDDA-5BAD-4665-A321-0B59413C9F40}"/>
              </a:ext>
            </a:extLst>
          </p:cNvPr>
          <p:cNvSpPr/>
          <p:nvPr/>
        </p:nvSpPr>
        <p:spPr>
          <a:xfrm>
            <a:off x="1151142" y="1377571"/>
            <a:ext cx="9236869" cy="15038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D2CEA-5491-4163-A482-36B3C3E42BC6}"/>
              </a:ext>
            </a:extLst>
          </p:cNvPr>
          <p:cNvSpPr txBox="1"/>
          <p:nvPr/>
        </p:nvSpPr>
        <p:spPr>
          <a:xfrm>
            <a:off x="1151142" y="1512252"/>
            <a:ext cx="1797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Develop Architect RFq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7A19A4-814A-400D-8FB0-98E9FF468EE0}"/>
              </a:ext>
            </a:extLst>
          </p:cNvPr>
          <p:cNvSpPr txBox="1"/>
          <p:nvPr/>
        </p:nvSpPr>
        <p:spPr>
          <a:xfrm>
            <a:off x="3145296" y="1388204"/>
            <a:ext cx="2271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Execute Architect Contract / </a:t>
            </a:r>
          </a:p>
          <a:p>
            <a:r>
              <a:rPr lang="en-US" sz="1400" dirty="0"/>
              <a:t>Establish Design Team (1)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1B98EA-17C7-4B12-BF3A-3D1BE6A4863A}"/>
              </a:ext>
            </a:extLst>
          </p:cNvPr>
          <p:cNvSpPr txBox="1"/>
          <p:nvPr/>
        </p:nvSpPr>
        <p:spPr>
          <a:xfrm>
            <a:off x="-341316" y="5427570"/>
            <a:ext cx="11430117" cy="1269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 Engineer, Mechanical Engineer, Structural Engineer, Geotechnical Engineer, Environmental Consultant, Survey</a:t>
            </a:r>
          </a:p>
          <a:p>
            <a:pPr marL="1257300" lvl="2" indent="-342900">
              <a:lnSpc>
                <a:spcPct val="107000"/>
              </a:lnSpc>
              <a:buFontTx/>
              <a:buAutoNum type="arabicParenBoth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Preconstruction services Scope – Provide input to the design process, reviewing design drawings, providing cost and materials information, </a:t>
            </a:r>
          </a:p>
          <a:p>
            <a:pPr lvl="2">
              <a:lnSpc>
                <a:spcPct val="107000"/>
              </a:lnSpc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providing value engineering input, defining means and methods of construction, identifying footprint of impacts, assist with determining environmental impacts 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arenBoth" startAt="3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GC now part of Design Team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arenBoth" startAt="3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deliverable for Phase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 – GC provides bid package for construction services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arenBoth" startAt="3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each Phase, confirm Architect and GC firms are a go forward provider. ??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BFA88D-C2B8-4E61-AFD3-BE4FC2EAA1A9}"/>
              </a:ext>
            </a:extLst>
          </p:cNvPr>
          <p:cNvSpPr txBox="1"/>
          <p:nvPr/>
        </p:nvSpPr>
        <p:spPr>
          <a:xfrm>
            <a:off x="5886178" y="1377571"/>
            <a:ext cx="19238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Design Team Phase I</a:t>
            </a:r>
          </a:p>
          <a:p>
            <a:r>
              <a:rPr lang="en-US" sz="1400" dirty="0"/>
              <a:t>Schematic Design (30%)</a:t>
            </a:r>
          </a:p>
          <a:p>
            <a:r>
              <a:rPr lang="en-US" sz="1400" dirty="0"/>
              <a:t>Engineers Estimate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4C0D50-F977-4A05-87CE-D5528C68405D}"/>
              </a:ext>
            </a:extLst>
          </p:cNvPr>
          <p:cNvSpPr txBox="1"/>
          <p:nvPr/>
        </p:nvSpPr>
        <p:spPr>
          <a:xfrm>
            <a:off x="6407169" y="2491756"/>
            <a:ext cx="1349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Develop GC RFp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21840D-ABC8-4A3A-962D-4AC6A1F5531D}"/>
              </a:ext>
            </a:extLst>
          </p:cNvPr>
          <p:cNvSpPr txBox="1"/>
          <p:nvPr/>
        </p:nvSpPr>
        <p:spPr>
          <a:xfrm>
            <a:off x="3104705" y="244547"/>
            <a:ext cx="4220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Design Build Hybrid Lodge Delivery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1C83C-C4C1-408E-8A20-D5B2379698CA}"/>
              </a:ext>
            </a:extLst>
          </p:cNvPr>
          <p:cNvSpPr txBox="1"/>
          <p:nvPr/>
        </p:nvSpPr>
        <p:spPr>
          <a:xfrm>
            <a:off x="7959544" y="2462097"/>
            <a:ext cx="1911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Execute GC Contract (2)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C3A21D-1336-49B3-9CEA-F66E862AD5EF}"/>
              </a:ext>
            </a:extLst>
          </p:cNvPr>
          <p:cNvSpPr txBox="1"/>
          <p:nvPr/>
        </p:nvSpPr>
        <p:spPr>
          <a:xfrm>
            <a:off x="4839296" y="1010097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Phase 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CA4F0E-2461-4BF7-B162-E405527E6CCF}"/>
              </a:ext>
            </a:extLst>
          </p:cNvPr>
          <p:cNvSpPr txBox="1"/>
          <p:nvPr/>
        </p:nvSpPr>
        <p:spPr>
          <a:xfrm>
            <a:off x="820449" y="3633272"/>
            <a:ext cx="2881815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Design Team Phase II</a:t>
            </a:r>
          </a:p>
          <a:p>
            <a:r>
              <a:rPr lang="en-US" sz="1400" dirty="0"/>
              <a:t>Design Development (60%)</a:t>
            </a:r>
          </a:p>
          <a:p>
            <a:r>
              <a:rPr lang="en-US" sz="1400" dirty="0"/>
              <a:t>GC Firm Provide Oversite Services (3)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0ADFD037-D01E-4966-B63F-0752D281B1FF}"/>
              </a:ext>
            </a:extLst>
          </p:cNvPr>
          <p:cNvSpPr/>
          <p:nvPr/>
        </p:nvSpPr>
        <p:spPr>
          <a:xfrm>
            <a:off x="10962167" y="2116235"/>
            <a:ext cx="478466" cy="23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5FFE34D4-A261-465B-A088-E7E8307F58D6}"/>
              </a:ext>
            </a:extLst>
          </p:cNvPr>
          <p:cNvSpPr/>
          <p:nvPr/>
        </p:nvSpPr>
        <p:spPr>
          <a:xfrm>
            <a:off x="216192" y="3800081"/>
            <a:ext cx="478466" cy="23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8FE675-E051-4435-8E8D-7C1A926C4BB8}"/>
              </a:ext>
            </a:extLst>
          </p:cNvPr>
          <p:cNvCxnSpPr/>
          <p:nvPr/>
        </p:nvCxnSpPr>
        <p:spPr>
          <a:xfrm>
            <a:off x="2949135" y="1666140"/>
            <a:ext cx="1961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E859E-F987-4380-AFD0-6089525133D9}"/>
              </a:ext>
            </a:extLst>
          </p:cNvPr>
          <p:cNvCxnSpPr/>
          <p:nvPr/>
        </p:nvCxnSpPr>
        <p:spPr>
          <a:xfrm>
            <a:off x="5494650" y="1655880"/>
            <a:ext cx="1961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BF4775E-6233-4599-BBEF-59924789CC32}"/>
              </a:ext>
            </a:extLst>
          </p:cNvPr>
          <p:cNvCxnSpPr/>
          <p:nvPr/>
        </p:nvCxnSpPr>
        <p:spPr>
          <a:xfrm>
            <a:off x="7756193" y="2645644"/>
            <a:ext cx="1961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F70963F-1C61-41A5-9FE4-F4504C561A03}"/>
              </a:ext>
            </a:extLst>
          </p:cNvPr>
          <p:cNvSpPr txBox="1"/>
          <p:nvPr/>
        </p:nvSpPr>
        <p:spPr>
          <a:xfrm>
            <a:off x="4567787" y="3645121"/>
            <a:ext cx="2881815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Design Team Phase III</a:t>
            </a:r>
          </a:p>
          <a:p>
            <a:r>
              <a:rPr lang="en-US" sz="1400" dirty="0"/>
              <a:t>Design Development (90%)</a:t>
            </a:r>
          </a:p>
          <a:p>
            <a:r>
              <a:rPr lang="en-US" sz="1400" dirty="0"/>
              <a:t>GC Firm Provide Oversite Services (4)</a:t>
            </a:r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32694502-C927-42FB-96B4-37B1811D4222}"/>
              </a:ext>
            </a:extLst>
          </p:cNvPr>
          <p:cNvSpPr/>
          <p:nvPr/>
        </p:nvSpPr>
        <p:spPr>
          <a:xfrm>
            <a:off x="3846566" y="3803619"/>
            <a:ext cx="478466" cy="23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972260-E408-4A2E-9692-DD254218496E}"/>
              </a:ext>
            </a:extLst>
          </p:cNvPr>
          <p:cNvSpPr txBox="1"/>
          <p:nvPr/>
        </p:nvSpPr>
        <p:spPr>
          <a:xfrm>
            <a:off x="8292750" y="3648663"/>
            <a:ext cx="2405723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Construction Contract Award</a:t>
            </a:r>
          </a:p>
          <a:p>
            <a:r>
              <a:rPr lang="en-US" sz="1400" dirty="0"/>
              <a:t>Award To Existing GC Team, or,</a:t>
            </a:r>
          </a:p>
          <a:p>
            <a:r>
              <a:rPr lang="en-US" sz="1400" dirty="0"/>
              <a:t>Competitively Bid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DBCDE66B-A54E-40B4-8A8E-C63DE8A139AE}"/>
              </a:ext>
            </a:extLst>
          </p:cNvPr>
          <p:cNvSpPr/>
          <p:nvPr/>
        </p:nvSpPr>
        <p:spPr>
          <a:xfrm>
            <a:off x="7621251" y="3828426"/>
            <a:ext cx="478466" cy="233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2D8990-BD36-41F6-A017-00C643FD185B}"/>
              </a:ext>
            </a:extLst>
          </p:cNvPr>
          <p:cNvSpPr txBox="1"/>
          <p:nvPr/>
        </p:nvSpPr>
        <p:spPr>
          <a:xfrm>
            <a:off x="1677238" y="3274398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Phase II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94D0AD9-595C-4571-82B4-74898328353A}"/>
              </a:ext>
            </a:extLst>
          </p:cNvPr>
          <p:cNvSpPr txBox="1"/>
          <p:nvPr/>
        </p:nvSpPr>
        <p:spPr>
          <a:xfrm>
            <a:off x="5402201" y="328945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Phase III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B1585C-8ADD-4C17-900B-690268B22457}"/>
              </a:ext>
            </a:extLst>
          </p:cNvPr>
          <p:cNvSpPr txBox="1"/>
          <p:nvPr/>
        </p:nvSpPr>
        <p:spPr>
          <a:xfrm rot="976727">
            <a:off x="9204792" y="337726"/>
            <a:ext cx="114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72423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1E767C0847A44CB79E707C8D4A2D46" ma:contentTypeVersion="8" ma:contentTypeDescription="Create a new document." ma:contentTypeScope="" ma:versionID="3a343bca88a8ec4359744edd897edbdb">
  <xsd:schema xmlns:xsd="http://www.w3.org/2001/XMLSchema" xmlns:xs="http://www.w3.org/2001/XMLSchema" xmlns:p="http://schemas.microsoft.com/office/2006/metadata/properties" xmlns:ns2="58ce9cb3-a910-4095-8c0c-4ea49ede6b0d" targetNamespace="http://schemas.microsoft.com/office/2006/metadata/properties" ma:root="true" ma:fieldsID="7e8d8928376c3468fcaceee060d5058e" ns2:_="">
    <xsd:import namespace="58ce9cb3-a910-4095-8c0c-4ea49ede6b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e9cb3-a910-4095-8c0c-4ea49ede6b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964C8F-51D9-489E-8FD7-5AFA4708E7A9}"/>
</file>

<file path=customXml/itemProps2.xml><?xml version="1.0" encoding="utf-8"?>
<ds:datastoreItem xmlns:ds="http://schemas.openxmlformats.org/officeDocument/2006/customXml" ds:itemID="{0EF460A1-CB56-427B-A66C-159B946348E6}"/>
</file>

<file path=customXml/itemProps3.xml><?xml version="1.0" encoding="utf-8"?>
<ds:datastoreItem xmlns:ds="http://schemas.openxmlformats.org/officeDocument/2006/customXml" ds:itemID="{B72F63B1-5043-4F5E-91C2-AFFB05245FBE}"/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396</Words>
  <Application>Microsoft Office PowerPoint</Application>
  <PresentationFormat>Widescreen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Beckmeyer</dc:creator>
  <cp:lastModifiedBy>Jim Beckmeyer</cp:lastModifiedBy>
  <cp:revision>26</cp:revision>
  <dcterms:created xsi:type="dcterms:W3CDTF">2020-10-01T14:25:05Z</dcterms:created>
  <dcterms:modified xsi:type="dcterms:W3CDTF">2020-10-05T23:00:02Z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0x0101006E1E767C0847A44CB79E707C8D4A2D46</vt:lpwstr>
  </property>
</Properties>
</file>