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314" r:id="rId2"/>
    <p:sldId id="316" r:id="rId3"/>
    <p:sldId id="328" r:id="rId4"/>
    <p:sldId id="329" r:id="rId5"/>
    <p:sldId id="336" r:id="rId6"/>
    <p:sldId id="337" r:id="rId7"/>
    <p:sldId id="326" r:id="rId8"/>
    <p:sldId id="327" r:id="rId9"/>
    <p:sldId id="333" r:id="rId10"/>
    <p:sldId id="334" r:id="rId11"/>
    <p:sldId id="335" r:id="rId12"/>
    <p:sldId id="306" r:id="rId13"/>
    <p:sldId id="312" r:id="rId14"/>
    <p:sldId id="313" r:id="rId15"/>
    <p:sldId id="267" r:id="rId16"/>
    <p:sldId id="277" r:id="rId17"/>
    <p:sldId id="265" r:id="rId18"/>
    <p:sldId id="303" r:id="rId19"/>
    <p:sldId id="311" r:id="rId20"/>
    <p:sldId id="266" r:id="rId21"/>
    <p:sldId id="33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939" autoAdjust="0"/>
    <p:restoredTop sz="72556" autoAdjust="0"/>
  </p:normalViewPr>
  <p:slideViewPr>
    <p:cSldViewPr snapToGrid="0" snapToObjects="1">
      <p:cViewPr>
        <p:scale>
          <a:sx n="75" d="100"/>
          <a:sy n="75" d="100"/>
        </p:scale>
        <p:origin x="-1136" y="-8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C57F4A-0C66-B44B-908B-F00BA143DEE5}" type="datetimeFigureOut">
              <a:rPr lang="en-US" smtClean="0"/>
              <a:pPr/>
              <a:t>2/16/15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7CB761-C9F9-F74A-BB0C-2F6E4B2E968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C171C-7039-CD49-860A-B3FF2FDA7CAF}" type="datetimeFigureOut">
              <a:rPr lang="en-US" smtClean="0"/>
              <a:pPr/>
              <a:t>2/16/15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82A5F-D573-8648-853F-851549EC40D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investigation into snowmaking by volunteer homeowners and staff started in January 2014 and focused on determining</a:t>
            </a:r>
            <a:r>
              <a:rPr lang="en-US" baseline="0" dirty="0" smtClean="0"/>
              <a:t> the facts about feasibility and analyzing “snow season” financials (December 1 to November 30).  We sought the knowledge and experience of experts in the industry and compared every reasonable alternative to reach our recommendation to the Board of Directors.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Measured sound data from the manufacturers of snow guns</a:t>
            </a:r>
            <a:r>
              <a:rPr lang="en-US" baseline="0" dirty="0" smtClean="0"/>
              <a:t> and grooming machines indicate that the snow groomer used currently is louder than the snow guns.  A trial at the ski hill in February 2015 confirmed this.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ski hill was built,</a:t>
            </a:r>
            <a:r>
              <a:rPr lang="en-US" baseline="0" dirty="0" smtClean="0"/>
              <a:t> snowmaking was included in the use permit.</a:t>
            </a:r>
          </a:p>
          <a:p>
            <a:r>
              <a:rPr lang="en-US" baseline="0" dirty="0" smtClean="0"/>
              <a:t>The snowmaking water will be drinking water from the PUD and will not include any added chemicals.</a:t>
            </a:r>
          </a:p>
          <a:p>
            <a:r>
              <a:rPr lang="en-US" baseline="0" dirty="0" smtClean="0"/>
              <a:t>When the snow melts, the water will return to the groundwater basin.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team was able to draw</a:t>
            </a:r>
            <a:r>
              <a:rPr lang="en-US" baseline="0" dirty="0" smtClean="0"/>
              <a:t> on an extensive amount of data for its analysis</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ski hill can provide</a:t>
            </a:r>
            <a:r>
              <a:rPr lang="en-US" baseline="0" dirty="0" smtClean="0"/>
              <a:t> up to one-third of the revenue collected from Tahoe Donner amenities and this revenue contributes one-half of the cost of operating, maintaining and improving Tahoe Donner.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2014 is very different</a:t>
            </a:r>
            <a:r>
              <a:rPr lang="en-US" baseline="0" dirty="0" smtClean="0"/>
              <a:t> from past years.  Very low snowfall was only sufficient for limited operation of the ski hill, thus reducing revenue.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see the effect of snowfall, we must look at the seasonal revenue i.e. from the beginning of December to the end of November.  When there was good snow, the ski hill revenue was increasing every year.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niche is “the best place to begin” and we give over 4 times as many lessons per visit as the average ski area in the U.S thus school holidays bring the bulk of our skiers to the mountain.   The six weeks of operation in December and January are almost 60% of the year’s revenue.  If we are closed or limited at that time, the rest of the year is also impacted as seen in the 2011/12 season.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estimate that our maximum capacity is between 1,200</a:t>
            </a:r>
            <a:r>
              <a:rPr lang="en-US" baseline="0" dirty="0" smtClean="0"/>
              <a:t> and 1,500 visitors per day.  In our best snow years, the holiday periods have exceeded that putting a strain on our facilities and our ability to provide excellent customer service.  Over 10,000 homeowners and their guests visit the ski hill in that 6-week period and there are more than twice as many public visitors. Less than 40% of revenue is ticket sales.  Lessons and rentals are the bulk of revenue. </a:t>
            </a:r>
          </a:p>
          <a:p>
            <a:r>
              <a:rPr lang="en-US" baseline="0" dirty="0" smtClean="0"/>
              <a:t>When snowfall is minimal and operations are limited </a:t>
            </a:r>
            <a:r>
              <a:rPr lang="en-US" baseline="0" dirty="0" smtClean="0"/>
              <a:t>we still receive several thousand visitors. These are mostly kids learning to ski.  As a result, the revenue per visitor goes up almost 40% during this time.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 cost is not as elastic as revenue.  In</a:t>
            </a:r>
            <a:r>
              <a:rPr lang="en-US" baseline="0" dirty="0" smtClean="0"/>
              <a:t> order to operate a ski area, it is necessary to hire and train the full compliment of staff before the season starts.  If there is inadequate snowfall, the workers are laid off and must seek employment elsewhere.  </a:t>
            </a:r>
          </a:p>
          <a:p>
            <a:r>
              <a:rPr lang="en-US" baseline="0" dirty="0" smtClean="0"/>
              <a:t>Repetition of this pattern will make it harder to hire good people.  Other ski areas consider snowmaking as insurance so that they can continue to operate every year.  Continuity of operation and protecting the asset value of our ski area may be the most compelling reason to install snowmaking.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 of low snowfall, limited operations and inelastic costs can</a:t>
            </a:r>
            <a:r>
              <a:rPr lang="en-US" baseline="0" dirty="0" smtClean="0"/>
              <a:t> result in a $1.7 million swing in Net Operating Results between a good snow year and a bad snow year.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plan is to provide snow coverage on the area of the ski hill that is dedicated to learning and beginner skiing.  We give 3 times as many lessons per visit than the average ski area in the U.S. and our niche is “The best place to begin”.   This 15 acre area requires 6,500,000 gallons of water (20 acre feet) to put down 2 feet of base over 10 days </a:t>
            </a:r>
            <a:r>
              <a:rPr lang="en-US" baseline="0" smtClean="0"/>
              <a:t>of snowmaking.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a:t>
            </a:r>
            <a:r>
              <a:rPr lang="en-US" baseline="0" dirty="0" smtClean="0"/>
              <a:t> summarizes visits, revenue and Net Operating Return.</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analysis</a:t>
            </a:r>
            <a:r>
              <a:rPr lang="en-US" baseline="0" dirty="0" smtClean="0"/>
              <a:t> shows that the concerns are not supported by the facts and that there are many strong reasons to invest in the insurance of snowmaking.</a:t>
            </a:r>
          </a:p>
          <a:p>
            <a:r>
              <a:rPr lang="en-US" baseline="0" dirty="0" smtClean="0"/>
              <a:t>The Tahoe Donner Association Board of Directors has directed us to obtain a final design and apply for the necessary permits while simultaneously informing the Members and assessing any remaining concerns so they can be addressed by the design and by </a:t>
            </a:r>
            <a:r>
              <a:rPr lang="en-US" baseline="0" smtClean="0"/>
              <a:t>operational procedures. </a:t>
            </a:r>
            <a:endParaRPr lang="en-US"/>
          </a:p>
        </p:txBody>
      </p:sp>
      <p:sp>
        <p:nvSpPr>
          <p:cNvPr id="4" name="Slide Number Placeholder 3"/>
          <p:cNvSpPr>
            <a:spLocks noGrp="1"/>
          </p:cNvSpPr>
          <p:nvPr>
            <p:ph type="sldNum" sz="quarter" idx="10"/>
          </p:nvPr>
        </p:nvSpPr>
        <p:spPr/>
        <p:txBody>
          <a:bodyPr/>
          <a:lstStyle/>
          <a:p>
            <a:fld id="{59C82A5F-D573-8648-853F-851549EC40D2}"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Snow</a:t>
            </a:r>
            <a:r>
              <a:rPr lang="en-US" baseline="0" dirty="0" smtClean="0"/>
              <a:t> guns work by a refrigeration process.  When compressed air escapes through a nozzle, it cools because stored energy is released.  This is how refrigerators and air conditioners work.  If water is mixed with the compressed air, small ice balls are emitted from the nozzle.  The snow gun sprays water on the ice balls to increase their size and when some of that water evaporates, it causes the remaining water to freeze by “evaporation cooling”.  The cooling from evaporation is six times larger than the cooling needed to freeze the water.  A fan in the back of the gun, propels the ice balls 150 feet out onto the ski hill and the snow gun water and electric connections allow it to be 150 feet from the connection pedestal.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plan to use</a:t>
            </a:r>
            <a:r>
              <a:rPr lang="en-US" baseline="0" dirty="0" smtClean="0"/>
              <a:t> fan guns like the larger one </a:t>
            </a:r>
            <a:r>
              <a:rPr lang="en-US" dirty="0" smtClean="0"/>
              <a:t>shown in this picture.</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Installation would take a few weeks and involves burying</a:t>
            </a:r>
            <a:r>
              <a:rPr lang="en-US" baseline="0" dirty="0" smtClean="0"/>
              <a:t> a pipe and an electrical cable and providing connection pedestals every 100 feet. These lines would be underneath the chair lift.  A pump house would be constructed in the woods nearby and would supply pressurized water to the system.  The electric line would be connected to the same transformer that supplies electricity to the chair lift.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initial cost estimates</a:t>
            </a:r>
            <a:r>
              <a:rPr lang="en-US" baseline="0" dirty="0" smtClean="0"/>
              <a:t> from suppliers included a 6-inch metered valve to connect to the PUD water supply.  We believe that Tahoe Donner Association already owns a valve that is not being used and can be moved to the ski hill.  This may lower the capital cost.</a:t>
            </a:r>
          </a:p>
          <a:p>
            <a:r>
              <a:rPr lang="en-US" baseline="0" dirty="0" smtClean="0"/>
              <a:t>There are 12 ski areas in the North Tahoe area that make snow.  They claim that if we put down 2 feet of snow before Christmas, it will last through January even if the weather is warm and it rains.  At that time, we can decide if we need to add snow for the rest of the season.</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have expressed four concerns about snowmaking</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a:t>
            </a:r>
            <a:r>
              <a:rPr lang="en-US" baseline="0" dirty="0" smtClean="0"/>
              <a:t> weather station on each of our chairlifts that record temperatures every 5 minutes and report on the Internet (at KCATRUCK41.com)  The record going back over 5 years indicates that we have a sufficient number of cold nights in November and December to make a 15 acre snowpack 2-feet deep before the Christmas holiday.  When the temperature is below freezing, and preferably in the mid-twenties, it would take 10 nights to make this much snow.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water comes from the Martis Valley</a:t>
            </a:r>
            <a:r>
              <a:rPr lang="en-US" baseline="0" dirty="0" smtClean="0"/>
              <a:t> Groundwater Basin which is owned by three Nevada Indian tribes and leased to the three water agencies that withdraw the water for public use.  The basin contains a huge amount of water compared to how much we would need for snowmaking.  The PUD has assured us that they can supply the 500 gallons per minute we would need. </a:t>
            </a:r>
            <a:endParaRPr lang="en-US" dirty="0"/>
          </a:p>
        </p:txBody>
      </p:sp>
      <p:sp>
        <p:nvSpPr>
          <p:cNvPr id="4" name="Slide Number Placeholder 3"/>
          <p:cNvSpPr>
            <a:spLocks noGrp="1"/>
          </p:cNvSpPr>
          <p:nvPr>
            <p:ph type="sldNum" sz="quarter" idx="10"/>
          </p:nvPr>
        </p:nvSpPr>
        <p:spPr/>
        <p:txBody>
          <a:bodyPr/>
          <a:lstStyle/>
          <a:p>
            <a:fld id="{59C82A5F-D573-8648-853F-851549EC40D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A302B-2F0F-594D-AD07-11EAF34F000C}"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9A387-3136-BC40-BFD2-669F7E392218}"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5064D-C6C9-1148-81DA-63491190ADDC}"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6F5C5-07E2-BD45-BB4B-E43566AE8E1F}"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69F32-E846-F644-B871-75E459791D59}" type="datetime1">
              <a:rPr lang="en-US" smtClean="0"/>
              <a:pPr/>
              <a:t>2/16/15</a:t>
            </a:fld>
            <a:endParaRPr lang="en-US"/>
          </a:p>
        </p:txBody>
      </p:sp>
      <p:sp>
        <p:nvSpPr>
          <p:cNvPr id="6" name="Footer Placeholder 5"/>
          <p:cNvSpPr>
            <a:spLocks noGrp="1"/>
          </p:cNvSpPr>
          <p:nvPr>
            <p:ph type="ftr" sz="quarter" idx="11"/>
          </p:nvPr>
        </p:nvSpPr>
        <p:spPr/>
        <p:txBody>
          <a:bodyPr/>
          <a:lstStyle/>
          <a:p>
            <a:r>
              <a:rPr lang="en-US" smtClean="0"/>
              <a:t>Snowmaking at TD 140205</a:t>
            </a:r>
            <a:endParaRPr lang="en-US"/>
          </a:p>
        </p:txBody>
      </p:sp>
      <p:sp>
        <p:nvSpPr>
          <p:cNvPr id="7" name="Slide Number Placeholder 6"/>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0EB46C-9406-5F45-AC1D-854C6912E5E1}" type="datetime1">
              <a:rPr lang="en-US" smtClean="0"/>
              <a:pPr/>
              <a:t>2/16/15</a:t>
            </a:fld>
            <a:endParaRPr lang="en-US"/>
          </a:p>
        </p:txBody>
      </p:sp>
      <p:sp>
        <p:nvSpPr>
          <p:cNvPr id="8" name="Footer Placeholder 7"/>
          <p:cNvSpPr>
            <a:spLocks noGrp="1"/>
          </p:cNvSpPr>
          <p:nvPr>
            <p:ph type="ftr" sz="quarter" idx="11"/>
          </p:nvPr>
        </p:nvSpPr>
        <p:spPr/>
        <p:txBody>
          <a:bodyPr/>
          <a:lstStyle/>
          <a:p>
            <a:r>
              <a:rPr lang="en-US" smtClean="0"/>
              <a:t>Snowmaking at TD 140205</a:t>
            </a:r>
            <a:endParaRPr lang="en-US"/>
          </a:p>
        </p:txBody>
      </p:sp>
      <p:sp>
        <p:nvSpPr>
          <p:cNvPr id="9" name="Slide Number Placeholder 8"/>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C9C55-66A4-894B-8B87-ED55B93C8144}" type="datetime1">
              <a:rPr lang="en-US" smtClean="0"/>
              <a:pPr/>
              <a:t>2/16/15</a:t>
            </a:fld>
            <a:endParaRPr lang="en-US"/>
          </a:p>
        </p:txBody>
      </p:sp>
      <p:sp>
        <p:nvSpPr>
          <p:cNvPr id="4" name="Footer Placeholder 3"/>
          <p:cNvSpPr>
            <a:spLocks noGrp="1"/>
          </p:cNvSpPr>
          <p:nvPr>
            <p:ph type="ftr" sz="quarter" idx="11"/>
          </p:nvPr>
        </p:nvSpPr>
        <p:spPr/>
        <p:txBody>
          <a:bodyPr/>
          <a:lstStyle/>
          <a:p>
            <a:r>
              <a:rPr lang="en-US" smtClean="0"/>
              <a:t>Snowmaking at TD 140205</a:t>
            </a:r>
            <a:endParaRPr lang="en-US"/>
          </a:p>
        </p:txBody>
      </p:sp>
      <p:sp>
        <p:nvSpPr>
          <p:cNvPr id="5" name="Slide Number Placeholder 4"/>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4E0E8-5F46-1040-A330-80DE6A864CFC}" type="datetime1">
              <a:rPr lang="en-US" smtClean="0"/>
              <a:pPr/>
              <a:t>2/16/15</a:t>
            </a:fld>
            <a:endParaRPr lang="en-US"/>
          </a:p>
        </p:txBody>
      </p:sp>
      <p:sp>
        <p:nvSpPr>
          <p:cNvPr id="6" name="Footer Placeholder 5"/>
          <p:cNvSpPr>
            <a:spLocks noGrp="1"/>
          </p:cNvSpPr>
          <p:nvPr>
            <p:ph type="ftr" sz="quarter" idx="11"/>
          </p:nvPr>
        </p:nvSpPr>
        <p:spPr/>
        <p:txBody>
          <a:bodyPr/>
          <a:lstStyle/>
          <a:p>
            <a:r>
              <a:rPr lang="en-US" smtClean="0"/>
              <a:t>Snowmaking at TD 140205</a:t>
            </a:r>
            <a:endParaRPr lang="en-US"/>
          </a:p>
        </p:txBody>
      </p:sp>
      <p:sp>
        <p:nvSpPr>
          <p:cNvPr id="7" name="Slide Number Placeholder 6"/>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D77BA-38E8-2844-A401-3C89C681EFF5}" type="datetime1">
              <a:rPr lang="en-US" smtClean="0"/>
              <a:pPr/>
              <a:t>2/16/15</a:t>
            </a:fld>
            <a:endParaRPr lang="en-US"/>
          </a:p>
        </p:txBody>
      </p:sp>
      <p:sp>
        <p:nvSpPr>
          <p:cNvPr id="6" name="Footer Placeholder 5"/>
          <p:cNvSpPr>
            <a:spLocks noGrp="1"/>
          </p:cNvSpPr>
          <p:nvPr>
            <p:ph type="ftr" sz="quarter" idx="11"/>
          </p:nvPr>
        </p:nvSpPr>
        <p:spPr/>
        <p:txBody>
          <a:bodyPr/>
          <a:lstStyle/>
          <a:p>
            <a:r>
              <a:rPr lang="en-US" smtClean="0"/>
              <a:t>Snowmaking at TD 140205</a:t>
            </a:r>
            <a:endParaRPr lang="en-US"/>
          </a:p>
        </p:txBody>
      </p:sp>
      <p:sp>
        <p:nvSpPr>
          <p:cNvPr id="7" name="Slide Number Placeholder 6"/>
          <p:cNvSpPr>
            <a:spLocks noGrp="1"/>
          </p:cNvSpPr>
          <p:nvPr>
            <p:ph type="sldNum" sz="quarter" idx="12"/>
          </p:nvPr>
        </p:nvSpPr>
        <p:spPr/>
        <p:txBody>
          <a:bodyPr/>
          <a:lstStyle/>
          <a:p>
            <a:fld id="{CFB5A6E0-25E9-7D4E-997E-EA5BB58F62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6141F-8441-474E-9419-16728F00A623}" type="datetime1">
              <a:rPr lang="en-US" smtClean="0"/>
              <a:pPr/>
              <a:t>2/16/15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Snowmaking at TD 140205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5A6E0-25E9-7D4E-997E-EA5BB58F62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df"/><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df"/><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df"/><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126" y="561978"/>
            <a:ext cx="7772400" cy="1470025"/>
          </a:xfrm>
        </p:spPr>
        <p:txBody>
          <a:bodyPr>
            <a:normAutofit fontScale="90000"/>
          </a:bodyPr>
          <a:lstStyle/>
          <a:p>
            <a:r>
              <a:rPr lang="en-US" dirty="0" smtClean="0"/>
              <a:t>Snowmaking at the </a:t>
            </a:r>
            <a:br>
              <a:rPr lang="en-US" dirty="0" smtClean="0"/>
            </a:br>
            <a:r>
              <a:rPr lang="en-US" dirty="0" smtClean="0"/>
              <a:t>Tahoe Donner</a:t>
            </a:r>
            <a:br>
              <a:rPr lang="en-US" dirty="0" smtClean="0"/>
            </a:br>
            <a:r>
              <a:rPr lang="en-US" dirty="0" smtClean="0"/>
              <a:t>Downhill Ski Area</a:t>
            </a:r>
            <a:endParaRPr lang="en-US" dirty="0"/>
          </a:p>
        </p:txBody>
      </p:sp>
      <p:sp>
        <p:nvSpPr>
          <p:cNvPr id="4" name="Date Placeholder 3"/>
          <p:cNvSpPr>
            <a:spLocks noGrp="1"/>
          </p:cNvSpPr>
          <p:nvPr>
            <p:ph type="dt" sz="half" idx="10"/>
          </p:nvPr>
        </p:nvSpPr>
        <p:spPr/>
        <p:txBody>
          <a:bodyPr/>
          <a:lstStyle/>
          <a:p>
            <a:fld id="{7AA85788-16CC-094D-846A-E18E68111566}" type="datetime1">
              <a:rPr lang="en-US" smtClean="0"/>
              <a:pPr/>
              <a:t>2/16/15</a:t>
            </a:fld>
            <a:endParaRPr lang="en-US"/>
          </a:p>
        </p:txBody>
      </p:sp>
      <p:sp>
        <p:nvSpPr>
          <p:cNvPr id="5" name="Slide Number Placeholder 4"/>
          <p:cNvSpPr>
            <a:spLocks noGrp="1"/>
          </p:cNvSpPr>
          <p:nvPr>
            <p:ph type="sldNum" sz="quarter" idx="12"/>
          </p:nvPr>
        </p:nvSpPr>
        <p:spPr/>
        <p:txBody>
          <a:bodyPr/>
          <a:lstStyle/>
          <a:p>
            <a:fld id="{CFB5A6E0-25E9-7D4E-997E-EA5BB58F6223}"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Snowmaking at TD 140205</a:t>
            </a:r>
            <a:endParaRPr lang="en-US"/>
          </a:p>
        </p:txBody>
      </p:sp>
      <p:sp>
        <p:nvSpPr>
          <p:cNvPr id="7" name="TextBox 6"/>
          <p:cNvSpPr txBox="1"/>
          <p:nvPr/>
        </p:nvSpPr>
        <p:spPr>
          <a:xfrm>
            <a:off x="1782227" y="3996255"/>
            <a:ext cx="2005677" cy="1754327"/>
          </a:xfrm>
          <a:prstGeom prst="rect">
            <a:avLst/>
          </a:prstGeom>
          <a:noFill/>
        </p:spPr>
        <p:txBody>
          <a:bodyPr wrap="none" rtlCol="0">
            <a:spAutoFit/>
          </a:bodyPr>
          <a:lstStyle/>
          <a:p>
            <a:r>
              <a:rPr lang="en-US" dirty="0" smtClean="0"/>
              <a:t>Downhill Subgroup</a:t>
            </a:r>
          </a:p>
          <a:p>
            <a:pPr>
              <a:buFont typeface="Arial"/>
              <a:buChar char="•"/>
            </a:pPr>
            <a:r>
              <a:rPr lang="en-US" dirty="0" smtClean="0"/>
              <a:t> Hank Lewis</a:t>
            </a:r>
          </a:p>
          <a:p>
            <a:pPr>
              <a:buFont typeface="Arial"/>
              <a:buChar char="•"/>
            </a:pPr>
            <a:r>
              <a:rPr lang="en-US" dirty="0" smtClean="0"/>
              <a:t> Butch Rohrback</a:t>
            </a:r>
          </a:p>
          <a:p>
            <a:pPr>
              <a:buFont typeface="Arial"/>
              <a:buChar char="•"/>
            </a:pPr>
            <a:r>
              <a:rPr lang="en-US" dirty="0" smtClean="0"/>
              <a:t> Bob Heath</a:t>
            </a:r>
          </a:p>
          <a:p>
            <a:pPr>
              <a:buFont typeface="Arial"/>
              <a:buChar char="•"/>
            </a:pPr>
            <a:r>
              <a:rPr lang="en-US" dirty="0" smtClean="0"/>
              <a:t> Robby McClendon</a:t>
            </a:r>
          </a:p>
          <a:p>
            <a:pPr>
              <a:buFont typeface="Arial"/>
              <a:buChar char="•"/>
            </a:pPr>
            <a:r>
              <a:rPr lang="en-US" dirty="0" smtClean="0"/>
              <a:t> Miguel Sloane</a:t>
            </a:r>
            <a:endParaRPr lang="en-US" dirty="0"/>
          </a:p>
        </p:txBody>
      </p:sp>
      <p:sp>
        <p:nvSpPr>
          <p:cNvPr id="8" name="TextBox 7"/>
          <p:cNvSpPr txBox="1"/>
          <p:nvPr/>
        </p:nvSpPr>
        <p:spPr>
          <a:xfrm>
            <a:off x="4224839" y="3996255"/>
            <a:ext cx="3865161" cy="2031325"/>
          </a:xfrm>
          <a:prstGeom prst="rect">
            <a:avLst/>
          </a:prstGeom>
          <a:noFill/>
        </p:spPr>
        <p:txBody>
          <a:bodyPr wrap="none" rtlCol="0">
            <a:spAutoFit/>
          </a:bodyPr>
          <a:lstStyle/>
          <a:p>
            <a:r>
              <a:rPr lang="en-US" dirty="0" smtClean="0"/>
              <a:t>Acknowledgements</a:t>
            </a:r>
          </a:p>
          <a:p>
            <a:pPr>
              <a:buFont typeface="Arial"/>
              <a:buChar char="•"/>
            </a:pPr>
            <a:r>
              <a:rPr lang="en-US" dirty="0" smtClean="0"/>
              <a:t> Sandy McPherson – PFM Snowmaking</a:t>
            </a:r>
          </a:p>
          <a:p>
            <a:pPr>
              <a:buFont typeface="Arial"/>
              <a:buChar char="•"/>
            </a:pPr>
            <a:r>
              <a:rPr lang="en-US" dirty="0" smtClean="0"/>
              <a:t> Jack Coughlin – Diamond Peak</a:t>
            </a:r>
          </a:p>
          <a:p>
            <a:pPr>
              <a:buFont typeface="Arial"/>
              <a:buChar char="•"/>
            </a:pPr>
            <a:r>
              <a:rPr lang="en-US" dirty="0" smtClean="0"/>
              <a:t> Garry Morgan – Northstar</a:t>
            </a:r>
          </a:p>
          <a:p>
            <a:pPr>
              <a:buFont typeface="Arial"/>
              <a:buChar char="•"/>
            </a:pPr>
            <a:r>
              <a:rPr lang="en-US" dirty="0" smtClean="0"/>
              <a:t> Dave Kennedy – TechnoAlpin </a:t>
            </a:r>
          </a:p>
          <a:p>
            <a:pPr>
              <a:buFont typeface="Arial"/>
              <a:buChar char="•"/>
            </a:pPr>
            <a:r>
              <a:rPr lang="en-US" dirty="0" smtClean="0"/>
              <a:t> Nic Horgan – SMI snowmaking</a:t>
            </a:r>
          </a:p>
          <a:p>
            <a:pPr>
              <a:buFont typeface="Arial"/>
              <a:buChar char="•"/>
            </a:pPr>
            <a:r>
              <a:rPr lang="en-US" dirty="0" smtClean="0"/>
              <a:t> Neil Kaufman – Truckee Donner PUD</a:t>
            </a:r>
            <a:endParaRPr lang="en-US" dirty="0"/>
          </a:p>
        </p:txBody>
      </p:sp>
      <p:sp>
        <p:nvSpPr>
          <p:cNvPr id="9" name="TextBox 8"/>
          <p:cNvSpPr txBox="1"/>
          <p:nvPr/>
        </p:nvSpPr>
        <p:spPr>
          <a:xfrm>
            <a:off x="2043210" y="2506133"/>
            <a:ext cx="5298446" cy="830997"/>
          </a:xfrm>
          <a:prstGeom prst="rect">
            <a:avLst/>
          </a:prstGeom>
          <a:solidFill>
            <a:schemeClr val="bg1"/>
          </a:solidFill>
          <a:ln>
            <a:solidFill>
              <a:schemeClr val="bg2">
                <a:lumMod val="50000"/>
              </a:schemeClr>
            </a:solidFill>
          </a:ln>
          <a:effectLst>
            <a:outerShdw blurRad="50800" dist="76200" dir="2700000">
              <a:srgbClr val="000000">
                <a:alpha val="43000"/>
              </a:srgbClr>
            </a:outerShdw>
          </a:effectLst>
        </p:spPr>
        <p:txBody>
          <a:bodyPr wrap="none" rtlCol="0">
            <a:spAutoFit/>
          </a:bodyPr>
          <a:lstStyle/>
          <a:p>
            <a:pPr algn="ctr"/>
            <a:r>
              <a:rPr lang="en-US" sz="2400" dirty="0" smtClean="0"/>
              <a:t>Based on an August 4, 2014 Presentation</a:t>
            </a:r>
          </a:p>
          <a:p>
            <a:pPr algn="ctr"/>
            <a:r>
              <a:rPr lang="en-US" sz="2400" dirty="0" smtClean="0"/>
              <a:t>to the Tahoe Donner Board of Directors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607"/>
            <a:ext cx="8229600" cy="500062"/>
          </a:xfrm>
        </p:spPr>
        <p:txBody>
          <a:bodyPr>
            <a:normAutofit fontScale="90000"/>
          </a:bodyPr>
          <a:lstStyle/>
          <a:p>
            <a:r>
              <a:rPr lang="en-US" dirty="0" smtClean="0"/>
              <a:t>Sound Data</a:t>
            </a:r>
            <a:endParaRPr lang="en-US" dirty="0"/>
          </a:p>
        </p:txBody>
      </p:sp>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10</a:t>
            </a:fld>
            <a:endParaRPr lang="en-US"/>
          </a:p>
        </p:txBody>
      </p:sp>
      <p:pic>
        <p:nvPicPr>
          <p:cNvPr id="12" name="Picture 11" descr="SOUND DATA char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0500" y="215900"/>
            <a:ext cx="8763000" cy="6426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3"/>
            <a:ext cx="8229600" cy="656167"/>
          </a:xfrm>
        </p:spPr>
        <p:txBody>
          <a:bodyPr>
            <a:normAutofit fontScale="90000"/>
          </a:bodyPr>
          <a:lstStyle/>
          <a:p>
            <a:r>
              <a:rPr lang="en-US" dirty="0" smtClean="0"/>
              <a:t>Pollution and Permits</a:t>
            </a:r>
            <a:endParaRPr lang="en-US" dirty="0"/>
          </a:p>
        </p:txBody>
      </p:sp>
      <p:sp>
        <p:nvSpPr>
          <p:cNvPr id="3" name="Content Placeholder 2"/>
          <p:cNvSpPr>
            <a:spLocks noGrp="1"/>
          </p:cNvSpPr>
          <p:nvPr>
            <p:ph idx="1"/>
          </p:nvPr>
        </p:nvSpPr>
        <p:spPr>
          <a:xfrm>
            <a:off x="220133" y="990600"/>
            <a:ext cx="8686799" cy="5135563"/>
          </a:xfrm>
        </p:spPr>
        <p:txBody>
          <a:bodyPr>
            <a:normAutofit lnSpcReduction="10000"/>
          </a:bodyPr>
          <a:lstStyle/>
          <a:p>
            <a:r>
              <a:rPr lang="en-US" dirty="0" smtClean="0"/>
              <a:t>Pollution</a:t>
            </a:r>
          </a:p>
          <a:p>
            <a:pPr lvl="1"/>
            <a:r>
              <a:rPr lang="en-US" dirty="0" smtClean="0"/>
              <a:t>The water is drinking water</a:t>
            </a:r>
          </a:p>
          <a:p>
            <a:r>
              <a:rPr lang="en-US" dirty="0" smtClean="0"/>
              <a:t>Existing Permits</a:t>
            </a:r>
          </a:p>
          <a:p>
            <a:pPr lvl="1"/>
            <a:r>
              <a:rPr lang="en-US" dirty="0" smtClean="0"/>
              <a:t>Use Permit for snowmaking from Town of Truckee</a:t>
            </a:r>
          </a:p>
          <a:p>
            <a:pPr lvl="1"/>
            <a:r>
              <a:rPr lang="en-US" dirty="0" smtClean="0"/>
              <a:t>Lahontin Water Board - Effluent</a:t>
            </a:r>
          </a:p>
          <a:p>
            <a:r>
              <a:rPr lang="en-US" dirty="0" smtClean="0"/>
              <a:t>New Permits Needed</a:t>
            </a:r>
          </a:p>
          <a:p>
            <a:pPr lvl="1"/>
            <a:r>
              <a:rPr lang="en-US" dirty="0" smtClean="0"/>
              <a:t>Tahoe Donner – </a:t>
            </a:r>
            <a:r>
              <a:rPr lang="en-US" sz="2400" dirty="0" smtClean="0"/>
              <a:t>Pump House Structure</a:t>
            </a:r>
            <a:endParaRPr lang="en-US" dirty="0" smtClean="0"/>
          </a:p>
          <a:p>
            <a:pPr lvl="1"/>
            <a:r>
              <a:rPr lang="en-US" dirty="0" smtClean="0"/>
              <a:t>Town of Truckee</a:t>
            </a:r>
            <a:endParaRPr lang="en-US" sz="2400" dirty="0" smtClean="0"/>
          </a:p>
          <a:p>
            <a:pPr lvl="2"/>
            <a:r>
              <a:rPr lang="en-US" dirty="0" smtClean="0"/>
              <a:t>Engineering Design &amp; Survey</a:t>
            </a:r>
          </a:p>
          <a:p>
            <a:pPr lvl="2"/>
            <a:r>
              <a:rPr lang="en-US" dirty="0" smtClean="0"/>
              <a:t>Grading, Plumbing &amp; Electrical permits		</a:t>
            </a:r>
          </a:p>
          <a:p>
            <a:pPr lvl="1">
              <a:buNone/>
            </a:pPr>
            <a:endParaRPr lang="en-US" dirty="0" smtClean="0"/>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Information Collected</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dirty="0" smtClean="0"/>
              <a:t>Daily, Monthly, Yearly - </a:t>
            </a:r>
          </a:p>
          <a:p>
            <a:r>
              <a:rPr lang="en-US" dirty="0" smtClean="0"/>
              <a:t>Visits by Member, Guest, Public</a:t>
            </a:r>
          </a:p>
          <a:p>
            <a:r>
              <a:rPr lang="en-US" dirty="0" smtClean="0"/>
              <a:t>Rentals, Lessons, Packages </a:t>
            </a:r>
          </a:p>
          <a:p>
            <a:r>
              <a:rPr lang="en-US" dirty="0" smtClean="0"/>
              <a:t>Revenue by Cost Center</a:t>
            </a:r>
          </a:p>
          <a:p>
            <a:pPr lvl="1"/>
            <a:r>
              <a:rPr lang="en-US" dirty="0" smtClean="0"/>
              <a:t>Tickets, Rentals, Lessons, Food, Retail</a:t>
            </a:r>
          </a:p>
          <a:p>
            <a:r>
              <a:rPr lang="en-US" dirty="0" smtClean="0"/>
              <a:t>Expense by Cost Center</a:t>
            </a:r>
          </a:p>
          <a:p>
            <a:pPr lvl="1"/>
            <a:r>
              <a:rPr lang="en-US" dirty="0" smtClean="0"/>
              <a:t>COGS, Payroll, Opex</a:t>
            </a:r>
          </a:p>
          <a:p>
            <a:r>
              <a:rPr lang="en-US" dirty="0" smtClean="0"/>
              <a:t>Weather, Days of Operation – </a:t>
            </a:r>
            <a:r>
              <a:rPr lang="en-US" sz="1800" dirty="0" smtClean="0"/>
              <a:t>Robbie’s Mega Spreadsheet</a:t>
            </a:r>
          </a:p>
          <a:p>
            <a:pPr algn="ctr">
              <a:buNone/>
            </a:pPr>
            <a:r>
              <a:rPr lang="en-US" sz="2400" i="1" dirty="0" smtClean="0">
                <a:solidFill>
                  <a:srgbClr val="FF0000"/>
                </a:solidFill>
              </a:rPr>
              <a:t>In other words, we have lots of data</a:t>
            </a:r>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736600"/>
          </a:xfrm>
        </p:spPr>
        <p:txBody>
          <a:bodyPr>
            <a:normAutofit fontScale="90000"/>
          </a:bodyPr>
          <a:lstStyle/>
          <a:p>
            <a:r>
              <a:rPr lang="en-US" dirty="0" smtClean="0"/>
              <a:t>A familiar story</a:t>
            </a:r>
            <a:endParaRPr lang="en-US" dirty="0"/>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pic>
        <p:nvPicPr>
          <p:cNvPr id="18" name="Picture 17" descr="Rev per amenity 10_13.pdf"/>
          <p:cNvPicPr>
            <a:picLocks/>
          </p:cNvPicPr>
          <p:nvPr/>
        </p:nvPicPr>
        <mc:AlternateContent>
          <mc:Choice xmlns:ma="http://schemas.microsoft.com/office/mac/drawingml/2008/main" Requires="ma">
            <p:blipFill>
              <a:blip r:embed="rId3"/>
              <a:srcRect l="6364" r="7273" b="5882"/>
              <a:stretch>
                <a:fillRect/>
              </a:stretch>
            </p:blipFill>
          </mc:Choice>
          <mc:Fallback>
            <p:blipFill>
              <a:blip r:embed="rId4"/>
              <a:srcRect l="6364" r="7273" b="5882"/>
              <a:stretch>
                <a:fillRect/>
              </a:stretch>
            </p:blipFill>
          </mc:Fallback>
        </mc:AlternateContent>
        <p:spPr>
          <a:xfrm>
            <a:off x="190501" y="355600"/>
            <a:ext cx="8568686" cy="64545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558800"/>
          </a:xfrm>
        </p:spPr>
        <p:txBody>
          <a:bodyPr>
            <a:normAutofit fontScale="90000"/>
          </a:bodyPr>
          <a:lstStyle/>
          <a:p>
            <a:r>
              <a:rPr lang="en-US" dirty="0" smtClean="0"/>
              <a:t>2014 was different</a:t>
            </a:r>
            <a:endParaRPr lang="en-US" dirty="0"/>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pic>
        <p:nvPicPr>
          <p:cNvPr id="9" name="Picture 8" descr="Rev per amenity 10_14.pdf"/>
          <p:cNvPicPr>
            <a:picLocks/>
          </p:cNvPicPr>
          <p:nvPr/>
        </p:nvPicPr>
        <mc:AlternateContent>
          <mc:Choice xmlns:ma="http://schemas.microsoft.com/office/mac/drawingml/2008/main" Requires="ma">
            <p:blipFill>
              <a:blip r:embed="rId3"/>
              <a:srcRect l="6364" r="7273" b="5882"/>
              <a:stretch>
                <a:fillRect/>
              </a:stretch>
            </p:blipFill>
          </mc:Choice>
          <mc:Fallback>
            <p:blipFill>
              <a:blip r:embed="rId4"/>
              <a:srcRect l="6364" r="7273" b="5882"/>
              <a:stretch>
                <a:fillRect/>
              </a:stretch>
            </p:blipFill>
          </mc:Fallback>
        </mc:AlternateContent>
        <p:spPr>
          <a:xfrm>
            <a:off x="267518" y="292100"/>
            <a:ext cx="8599869" cy="6454545"/>
          </a:xfrm>
          <a:prstGeom prst="rect">
            <a:avLst/>
          </a:prstGeom>
        </p:spPr>
      </p:pic>
      <p:sp>
        <p:nvSpPr>
          <p:cNvPr id="10" name="Rectangle 9"/>
          <p:cNvSpPr/>
          <p:nvPr/>
        </p:nvSpPr>
        <p:spPr>
          <a:xfrm>
            <a:off x="2082800" y="4394200"/>
            <a:ext cx="114300" cy="80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6159500"/>
            <a:ext cx="3748029" cy="369332"/>
          </a:xfrm>
          <a:prstGeom prst="rect">
            <a:avLst/>
          </a:prstGeom>
          <a:solidFill>
            <a:schemeClr val="bg1"/>
          </a:solidFill>
          <a:ln>
            <a:solidFill>
              <a:srgbClr val="FF6600"/>
            </a:solidFill>
            <a:prstDash val="dash"/>
          </a:ln>
        </p:spPr>
        <p:txBody>
          <a:bodyPr wrap="none" rtlCol="0">
            <a:spAutoFit/>
          </a:bodyPr>
          <a:lstStyle/>
          <a:p>
            <a:r>
              <a:rPr lang="en-US" dirty="0" smtClean="0"/>
              <a:t>2014 Downhill ski revenue = $618,000</a:t>
            </a:r>
            <a:endParaRPr lang="en-US" dirty="0"/>
          </a:p>
        </p:txBody>
      </p:sp>
      <p:cxnSp>
        <p:nvCxnSpPr>
          <p:cNvPr id="17" name="Straight Arrow Connector 16"/>
          <p:cNvCxnSpPr/>
          <p:nvPr/>
        </p:nvCxnSpPr>
        <p:spPr>
          <a:xfrm rot="5400000" flipH="1" flipV="1">
            <a:off x="1314450" y="5276850"/>
            <a:ext cx="965200" cy="800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Donut 11"/>
          <p:cNvSpPr/>
          <p:nvPr/>
        </p:nvSpPr>
        <p:spPr>
          <a:xfrm>
            <a:off x="1663700" y="4089400"/>
            <a:ext cx="927100" cy="1574800"/>
          </a:xfrm>
          <a:prstGeom prst="donut">
            <a:avLst>
              <a:gd name="adj" fmla="val 4370"/>
            </a:avLst>
          </a:prstGeom>
          <a:solidFill>
            <a:srgbClr val="FF0000"/>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338"/>
            <a:ext cx="8229600" cy="461962"/>
          </a:xfrm>
        </p:spPr>
        <p:txBody>
          <a:bodyPr>
            <a:normAutofit fontScale="90000"/>
          </a:bodyPr>
          <a:lstStyle/>
          <a:p>
            <a:r>
              <a:rPr lang="en-US" dirty="0" smtClean="0"/>
              <a:t>Importance of Seasonal Financials</a:t>
            </a:r>
            <a:endParaRPr lang="en-US" dirty="0"/>
          </a:p>
        </p:txBody>
      </p:sp>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15</a:t>
            </a:fld>
            <a:endParaRPr lang="en-US"/>
          </a:p>
        </p:txBody>
      </p:sp>
      <p:sp>
        <p:nvSpPr>
          <p:cNvPr id="10" name="TextBox 9"/>
          <p:cNvSpPr txBox="1"/>
          <p:nvPr/>
        </p:nvSpPr>
        <p:spPr>
          <a:xfrm>
            <a:off x="2539459" y="5987018"/>
            <a:ext cx="4162129" cy="369332"/>
          </a:xfrm>
          <a:prstGeom prst="rect">
            <a:avLst/>
          </a:prstGeom>
          <a:noFill/>
        </p:spPr>
        <p:txBody>
          <a:bodyPr wrap="none" rtlCol="0">
            <a:spAutoFit/>
          </a:bodyPr>
          <a:lstStyle/>
          <a:p>
            <a:r>
              <a:rPr lang="en-US" dirty="0" smtClean="0"/>
              <a:t>A “Season” = December 1 to November 30</a:t>
            </a:r>
            <a:endParaRPr lang="en-US" dirty="0"/>
          </a:p>
        </p:txBody>
      </p:sp>
      <p:pic>
        <p:nvPicPr>
          <p:cNvPr id="18" name="Picture 17" descr="Season Revenu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49300" y="720671"/>
            <a:ext cx="7683764" cy="56198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16</a:t>
            </a:fld>
            <a:endParaRPr lang="en-US"/>
          </a:p>
        </p:txBody>
      </p:sp>
      <p:pic>
        <p:nvPicPr>
          <p:cNvPr id="8" name="Picture 7" descr="Skier Visits D_J compared to ROY.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2250" y="247650"/>
            <a:ext cx="8699500" cy="6108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5407"/>
            <a:ext cx="8229600" cy="398462"/>
          </a:xfrm>
        </p:spPr>
        <p:txBody>
          <a:bodyPr>
            <a:noAutofit/>
          </a:bodyPr>
          <a:lstStyle/>
          <a:p>
            <a:r>
              <a:rPr lang="en-US" sz="2800" i="1" dirty="0" smtClean="0"/>
              <a:t>“Build it and they will come”</a:t>
            </a:r>
            <a:endParaRPr lang="en-US" sz="2800" i="1" dirty="0"/>
          </a:p>
        </p:txBody>
      </p:sp>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17</a:t>
            </a:fld>
            <a:endParaRPr lang="en-US"/>
          </a:p>
        </p:txBody>
      </p:sp>
      <p:pic>
        <p:nvPicPr>
          <p:cNvPr id="7" name="Picture 6" descr="DJ daily visits.pdf"/>
          <p:cNvPicPr>
            <a:picLocks noChangeAspect="1"/>
          </p:cNvPicPr>
          <p:nvPr/>
        </p:nvPicPr>
        <mc:AlternateContent>
          <mc:Choice xmlns:ma="http://schemas.microsoft.com/office/mac/drawingml/2008/main" Requires="ma">
            <p:blipFill>
              <a:blip r:embed="rId3"/>
              <a:srcRect l="3636" t="4706" r="10000" b="25882"/>
              <a:stretch>
                <a:fillRect/>
              </a:stretch>
            </p:blipFill>
          </mc:Choice>
          <mc:Fallback>
            <p:blipFill>
              <a:blip r:embed="rId4"/>
              <a:srcRect l="3636" t="4706" r="10000" b="25882"/>
              <a:stretch>
                <a:fillRect/>
              </a:stretch>
            </p:blipFill>
          </mc:Fallback>
        </mc:AlternateContent>
        <p:spPr>
          <a:xfrm>
            <a:off x="109235" y="473869"/>
            <a:ext cx="8876882" cy="588248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18</a:t>
            </a:fld>
            <a:endParaRPr lang="en-US"/>
          </a:p>
        </p:txBody>
      </p:sp>
      <p:pic>
        <p:nvPicPr>
          <p:cNvPr id="5" name="Picture 4" descr="Season Payroll by Month.xlsx.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0500" y="0"/>
            <a:ext cx="8763000" cy="6400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Even more important!!</a:t>
            </a:r>
            <a:endParaRPr lang="en-US" dirty="0"/>
          </a:p>
        </p:txBody>
      </p:sp>
      <p:sp>
        <p:nvSpPr>
          <p:cNvPr id="3" name="Date Placeholder 2"/>
          <p:cNvSpPr>
            <a:spLocks noGrp="1"/>
          </p:cNvSpPr>
          <p:nvPr>
            <p:ph type="dt" sz="half" idx="10"/>
          </p:nvPr>
        </p:nvSpPr>
        <p:spPr/>
        <p:txBody>
          <a:bodyPr/>
          <a:lstStyle/>
          <a:p>
            <a:fld id="{51EC9C55-66A4-894B-8B87-ED55B93C8144}" type="datetime1">
              <a:rPr lang="en-US" smtClean="0"/>
              <a:pPr/>
              <a:t>2/16/15</a:t>
            </a:fld>
            <a:endParaRPr lang="en-US"/>
          </a:p>
        </p:txBody>
      </p:sp>
      <p:sp>
        <p:nvSpPr>
          <p:cNvPr id="4" name="Footer Placeholder 3"/>
          <p:cNvSpPr>
            <a:spLocks noGrp="1"/>
          </p:cNvSpPr>
          <p:nvPr>
            <p:ph type="ftr" sz="quarter" idx="11"/>
          </p:nvPr>
        </p:nvSpPr>
        <p:spPr/>
        <p:txBody>
          <a:bodyPr/>
          <a:lstStyle/>
          <a:p>
            <a:r>
              <a:rPr lang="en-US" smtClean="0"/>
              <a:t>Snowmaking at TD 140205</a:t>
            </a:r>
            <a:endParaRPr lang="en-US"/>
          </a:p>
        </p:txBody>
      </p:sp>
      <p:sp>
        <p:nvSpPr>
          <p:cNvPr id="5" name="Slide Number Placeholder 4"/>
          <p:cNvSpPr>
            <a:spLocks noGrp="1"/>
          </p:cNvSpPr>
          <p:nvPr>
            <p:ph type="sldNum" sz="quarter" idx="12"/>
          </p:nvPr>
        </p:nvSpPr>
        <p:spPr/>
        <p:txBody>
          <a:bodyPr/>
          <a:lstStyle/>
          <a:p>
            <a:fld id="{CFB5A6E0-25E9-7D4E-997E-EA5BB58F6223}" type="slidenum">
              <a:rPr lang="en-US" smtClean="0"/>
              <a:pPr/>
              <a:t>19</a:t>
            </a:fld>
            <a:endParaRPr lang="en-US"/>
          </a:p>
        </p:txBody>
      </p:sp>
      <p:pic>
        <p:nvPicPr>
          <p:cNvPr id="18" name="Picture 17" descr="Season NO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41400" y="1191411"/>
            <a:ext cx="7124700" cy="52157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2</a:t>
            </a:fld>
            <a:endParaRPr lang="en-US"/>
          </a:p>
        </p:txBody>
      </p:sp>
      <p:pic>
        <p:nvPicPr>
          <p:cNvPr id="5" name="Picture 4" descr="DownhillSkiArea_TrailMap.jpg"/>
          <p:cNvPicPr>
            <a:picLocks noChangeAspect="1"/>
          </p:cNvPicPr>
          <p:nvPr/>
        </p:nvPicPr>
        <p:blipFill>
          <a:blip r:embed="rId3"/>
          <a:stretch>
            <a:fillRect/>
          </a:stretch>
        </p:blipFill>
        <p:spPr>
          <a:xfrm>
            <a:off x="280398" y="169041"/>
            <a:ext cx="8556557" cy="62862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20</a:t>
            </a:fld>
            <a:endParaRPr lang="en-US"/>
          </a:p>
        </p:txBody>
      </p:sp>
      <p:pic>
        <p:nvPicPr>
          <p:cNvPr id="5" name="Picture 4" descr="D-J Rev, NOR &amp; User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recommendation</a:t>
            </a:r>
            <a:endParaRPr lang="en-US" dirty="0"/>
          </a:p>
        </p:txBody>
      </p:sp>
      <p:sp>
        <p:nvSpPr>
          <p:cNvPr id="3" name="Content Placeholder 2"/>
          <p:cNvSpPr>
            <a:spLocks noGrp="1"/>
          </p:cNvSpPr>
          <p:nvPr>
            <p:ph idx="1"/>
          </p:nvPr>
        </p:nvSpPr>
        <p:spPr>
          <a:xfrm>
            <a:off x="457200" y="1417638"/>
            <a:ext cx="8229600" cy="4695295"/>
          </a:xfrm>
        </p:spPr>
        <p:txBody>
          <a:bodyPr/>
          <a:lstStyle/>
          <a:p>
            <a:r>
              <a:rPr lang="en-US" dirty="0" smtClean="0"/>
              <a:t>Summary</a:t>
            </a:r>
          </a:p>
          <a:p>
            <a:pPr lvl="1"/>
            <a:r>
              <a:rPr lang="en-US" dirty="0" smtClean="0"/>
              <a:t>Facts show it is feasible</a:t>
            </a:r>
          </a:p>
          <a:p>
            <a:pPr lvl="1"/>
            <a:r>
              <a:rPr lang="en-US" dirty="0" smtClean="0"/>
              <a:t>Driving Forces are strong</a:t>
            </a:r>
          </a:p>
          <a:p>
            <a:pPr lvl="2"/>
            <a:r>
              <a:rPr lang="en-US" dirty="0" smtClean="0"/>
              <a:t>Continuity</a:t>
            </a:r>
          </a:p>
          <a:p>
            <a:pPr lvl="2"/>
            <a:r>
              <a:rPr lang="en-US" dirty="0" smtClean="0"/>
              <a:t>Customer Service</a:t>
            </a:r>
          </a:p>
          <a:p>
            <a:pPr lvl="2"/>
            <a:r>
              <a:rPr lang="en-US" dirty="0" smtClean="0"/>
              <a:t>Economics</a:t>
            </a:r>
          </a:p>
          <a:p>
            <a:r>
              <a:rPr lang="en-US" dirty="0" smtClean="0"/>
              <a:t>Tahoe Donner Board decision</a:t>
            </a:r>
          </a:p>
          <a:p>
            <a:pPr lvl="1"/>
            <a:r>
              <a:rPr lang="en-US" dirty="0" smtClean="0"/>
              <a:t>Proceed with design &amp; permit application</a:t>
            </a:r>
          </a:p>
          <a:p>
            <a:pPr lvl="1"/>
            <a:r>
              <a:rPr lang="en-US" dirty="0" smtClean="0"/>
              <a:t>Determine stakeholder concerns</a:t>
            </a:r>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21</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3200"/>
            <a:ext cx="8229600" cy="1524000"/>
          </a:xfrm>
          <a:solidFill>
            <a:srgbClr val="FFFFFF"/>
          </a:solidFill>
          <a:ln>
            <a:solidFill>
              <a:srgbClr val="404040"/>
            </a:solidFill>
          </a:ln>
          <a:effectLst>
            <a:outerShdw blurRad="50800" dist="38100" dir="2700000">
              <a:srgbClr val="000000">
                <a:alpha val="43000"/>
              </a:srgbClr>
            </a:outerShdw>
          </a:effectLst>
        </p:spPr>
        <p:txBody>
          <a:bodyPr>
            <a:normAutofit fontScale="90000"/>
          </a:bodyPr>
          <a:lstStyle/>
          <a:p>
            <a:r>
              <a:rPr lang="en-US" sz="3600" dirty="0" smtClean="0"/>
              <a:t>Dry Air Temperature Makes No Difference</a:t>
            </a:r>
            <a:br>
              <a:rPr lang="en-US" sz="3600" dirty="0" smtClean="0"/>
            </a:br>
            <a:r>
              <a:rPr lang="en-US" sz="3200" dirty="0" smtClean="0"/>
              <a:t>Snowmakers use the Joule-Thompson Effect</a:t>
            </a:r>
            <a:br>
              <a:rPr lang="en-US" sz="3200" dirty="0" smtClean="0"/>
            </a:br>
            <a:r>
              <a:rPr lang="en-US" sz="3200" dirty="0" smtClean="0"/>
              <a:t>i.e. the 1</a:t>
            </a:r>
            <a:r>
              <a:rPr lang="en-US" sz="3200" baseline="30000" dirty="0" smtClean="0"/>
              <a:t>st</a:t>
            </a:r>
            <a:r>
              <a:rPr lang="en-US" sz="3200" dirty="0" smtClean="0"/>
              <a:t> Law of Thermodynamics </a:t>
            </a:r>
            <a:endParaRPr lang="en-US" sz="3600" dirty="0"/>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3</a:t>
            </a:fld>
            <a:endParaRPr lang="en-US"/>
          </a:p>
        </p:txBody>
      </p:sp>
      <p:grpSp>
        <p:nvGrpSpPr>
          <p:cNvPr id="2" name="Group 12"/>
          <p:cNvGrpSpPr/>
          <p:nvPr/>
        </p:nvGrpSpPr>
        <p:grpSpPr>
          <a:xfrm>
            <a:off x="1964262" y="2894707"/>
            <a:ext cx="2424295" cy="646331"/>
            <a:chOff x="927100" y="2260600"/>
            <a:chExt cx="2424295" cy="646331"/>
          </a:xfrm>
        </p:grpSpPr>
        <p:sp>
          <p:nvSpPr>
            <p:cNvPr id="9" name="TextBox 8"/>
            <p:cNvSpPr txBox="1"/>
            <p:nvPr/>
          </p:nvSpPr>
          <p:spPr>
            <a:xfrm>
              <a:off x="927100" y="2260600"/>
              <a:ext cx="1954381" cy="646331"/>
            </a:xfrm>
            <a:prstGeom prst="rect">
              <a:avLst/>
            </a:prstGeom>
            <a:noFill/>
            <a:ln w="28575" cap="flat" cmpd="sng" algn="ctr">
              <a:solidFill>
                <a:srgbClr val="404040"/>
              </a:solidFill>
              <a:prstDash val="solid"/>
              <a:round/>
              <a:headEnd type="none" w="med" len="med"/>
              <a:tailEnd type="none" w="med" len="med"/>
            </a:ln>
          </p:spPr>
          <p:txBody>
            <a:bodyPr wrap="none" rtlCol="0">
              <a:spAutoFit/>
            </a:bodyPr>
            <a:lstStyle/>
            <a:p>
              <a:r>
                <a:rPr lang="en-US" dirty="0" smtClean="0"/>
                <a:t>40 to 45ºF Water +</a:t>
              </a:r>
            </a:p>
            <a:p>
              <a:r>
                <a:rPr lang="en-US" dirty="0" smtClean="0"/>
                <a:t>300 to 500 psi Air</a:t>
              </a:r>
              <a:endParaRPr lang="en-US" dirty="0"/>
            </a:p>
          </p:txBody>
        </p:sp>
        <p:grpSp>
          <p:nvGrpSpPr>
            <p:cNvPr id="3" name="Group 11"/>
            <p:cNvGrpSpPr/>
            <p:nvPr/>
          </p:nvGrpSpPr>
          <p:grpSpPr>
            <a:xfrm>
              <a:off x="2820810" y="2476500"/>
              <a:ext cx="530585" cy="165100"/>
              <a:chOff x="2820810" y="2476500"/>
              <a:chExt cx="530585" cy="165100"/>
            </a:xfrm>
          </p:grpSpPr>
          <p:sp>
            <p:nvSpPr>
              <p:cNvPr id="10" name="Rectangle 9"/>
              <p:cNvSpPr/>
              <p:nvPr/>
            </p:nvSpPr>
            <p:spPr>
              <a:xfrm>
                <a:off x="2881481" y="2476500"/>
                <a:ext cx="420519" cy="165100"/>
              </a:xfrm>
              <a:prstGeom prst="rect">
                <a:avLst/>
              </a:prstGeom>
              <a:solidFill>
                <a:srgbClr val="FFFFFF"/>
              </a:solidFill>
              <a:ln w="12700" cap="flat" cmpd="sng" algn="ctr">
                <a:solidFill>
                  <a:srgbClr val="40404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20810" y="2506131"/>
                <a:ext cx="530585" cy="10972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 name="Group 40"/>
          <p:cNvGrpSpPr/>
          <p:nvPr/>
        </p:nvGrpSpPr>
        <p:grpSpPr>
          <a:xfrm>
            <a:off x="5539590" y="2885838"/>
            <a:ext cx="856488" cy="664068"/>
            <a:chOff x="5105518" y="2591428"/>
            <a:chExt cx="856488" cy="664068"/>
          </a:xfrm>
        </p:grpSpPr>
        <p:pic>
          <p:nvPicPr>
            <p:cNvPr id="14" name="Picture 13" descr="Natural vs. Machine-made.png"/>
            <p:cNvPicPr>
              <a:picLocks noChangeAspect="1"/>
            </p:cNvPicPr>
            <p:nvPr/>
          </p:nvPicPr>
          <p:blipFill>
            <a:blip r:embed="rId3"/>
            <a:srcRect l="57273" t="68787" r="32727" b="15118"/>
            <a:stretch>
              <a:fillRect/>
            </a:stretch>
          </p:blipFill>
          <p:spPr>
            <a:xfrm>
              <a:off x="5222866" y="2609165"/>
              <a:ext cx="234696" cy="233637"/>
            </a:xfrm>
            <a:prstGeom prst="rect">
              <a:avLst/>
            </a:prstGeom>
          </p:spPr>
        </p:pic>
        <p:pic>
          <p:nvPicPr>
            <p:cNvPr id="15" name="Picture 14" descr="Natural vs. Machine-made.png"/>
            <p:cNvPicPr>
              <a:picLocks noChangeAspect="1"/>
            </p:cNvPicPr>
            <p:nvPr/>
          </p:nvPicPr>
          <p:blipFill>
            <a:blip r:embed="rId3"/>
            <a:srcRect l="57273" t="68787" r="32727" b="15118"/>
            <a:stretch>
              <a:fillRect/>
            </a:stretch>
          </p:blipFill>
          <p:spPr>
            <a:xfrm>
              <a:off x="5340214" y="2842801"/>
              <a:ext cx="234696" cy="233637"/>
            </a:xfrm>
            <a:prstGeom prst="rect">
              <a:avLst/>
            </a:prstGeom>
          </p:spPr>
        </p:pic>
        <p:pic>
          <p:nvPicPr>
            <p:cNvPr id="16" name="Picture 15" descr="Natural vs. Machine-made.png"/>
            <p:cNvPicPr>
              <a:picLocks noChangeAspect="1"/>
            </p:cNvPicPr>
            <p:nvPr/>
          </p:nvPicPr>
          <p:blipFill>
            <a:blip r:embed="rId3"/>
            <a:srcRect l="57273" t="68787" r="32727" b="15118"/>
            <a:stretch>
              <a:fillRect/>
            </a:stretch>
          </p:blipFill>
          <p:spPr>
            <a:xfrm>
              <a:off x="5457562" y="2708246"/>
              <a:ext cx="234696" cy="233637"/>
            </a:xfrm>
            <a:prstGeom prst="rect">
              <a:avLst/>
            </a:prstGeom>
          </p:spPr>
        </p:pic>
        <p:pic>
          <p:nvPicPr>
            <p:cNvPr id="17" name="Picture 16" descr="Natural vs. Machine-made.png"/>
            <p:cNvPicPr>
              <a:picLocks noChangeAspect="1"/>
            </p:cNvPicPr>
            <p:nvPr/>
          </p:nvPicPr>
          <p:blipFill>
            <a:blip r:embed="rId3"/>
            <a:srcRect l="57273" t="68787" r="32727" b="15118"/>
            <a:stretch>
              <a:fillRect/>
            </a:stretch>
          </p:blipFill>
          <p:spPr>
            <a:xfrm>
              <a:off x="5105518" y="3021859"/>
              <a:ext cx="234696" cy="233637"/>
            </a:xfrm>
            <a:prstGeom prst="rect">
              <a:avLst/>
            </a:prstGeom>
          </p:spPr>
        </p:pic>
        <p:pic>
          <p:nvPicPr>
            <p:cNvPr id="18" name="Picture 17" descr="Natural vs. Machine-made.png"/>
            <p:cNvPicPr>
              <a:picLocks noChangeAspect="1"/>
            </p:cNvPicPr>
            <p:nvPr/>
          </p:nvPicPr>
          <p:blipFill>
            <a:blip r:embed="rId3"/>
            <a:srcRect l="57273" t="68787" r="32727" b="15118"/>
            <a:stretch>
              <a:fillRect/>
            </a:stretch>
          </p:blipFill>
          <p:spPr>
            <a:xfrm>
              <a:off x="5609962" y="2964424"/>
              <a:ext cx="234696" cy="233637"/>
            </a:xfrm>
            <a:prstGeom prst="rect">
              <a:avLst/>
            </a:prstGeom>
          </p:spPr>
        </p:pic>
        <p:pic>
          <p:nvPicPr>
            <p:cNvPr id="19" name="Picture 18" descr="Natural vs. Machine-made.png"/>
            <p:cNvPicPr>
              <a:picLocks noChangeAspect="1"/>
            </p:cNvPicPr>
            <p:nvPr/>
          </p:nvPicPr>
          <p:blipFill>
            <a:blip r:embed="rId3"/>
            <a:srcRect l="57273" t="68787" r="32727" b="15118"/>
            <a:stretch>
              <a:fillRect/>
            </a:stretch>
          </p:blipFill>
          <p:spPr>
            <a:xfrm>
              <a:off x="5727310" y="2591428"/>
              <a:ext cx="234696" cy="233637"/>
            </a:xfrm>
            <a:prstGeom prst="rect">
              <a:avLst/>
            </a:prstGeom>
          </p:spPr>
        </p:pic>
      </p:grpSp>
      <p:sp>
        <p:nvSpPr>
          <p:cNvPr id="20" name="TextBox 19"/>
          <p:cNvSpPr txBox="1"/>
          <p:nvPr/>
        </p:nvSpPr>
        <p:spPr>
          <a:xfrm>
            <a:off x="5206986" y="2297149"/>
            <a:ext cx="1557362" cy="400110"/>
          </a:xfrm>
          <a:prstGeom prst="rect">
            <a:avLst/>
          </a:prstGeom>
          <a:noFill/>
        </p:spPr>
        <p:txBody>
          <a:bodyPr wrap="none" rtlCol="0">
            <a:spAutoFit/>
          </a:bodyPr>
          <a:lstStyle/>
          <a:p>
            <a:r>
              <a:rPr lang="en-US" sz="2000" dirty="0" smtClean="0"/>
              <a:t>27ºF ice balls</a:t>
            </a:r>
            <a:endParaRPr lang="en-US" sz="2000" dirty="0"/>
          </a:p>
        </p:txBody>
      </p:sp>
      <p:sp>
        <p:nvSpPr>
          <p:cNvPr id="21" name="Right Arrow 20"/>
          <p:cNvSpPr/>
          <p:nvPr/>
        </p:nvSpPr>
        <p:spPr>
          <a:xfrm>
            <a:off x="4610090" y="2923424"/>
            <a:ext cx="647697" cy="588896"/>
          </a:xfrm>
          <a:prstGeom prst="rightArrow">
            <a:avLst/>
          </a:prstGeom>
        </p:spPr>
        <p:style>
          <a:lnRef idx="1">
            <a:schemeClr val="accent1"/>
          </a:lnRef>
          <a:fillRef idx="3">
            <a:schemeClr val="accent1"/>
          </a:fillRef>
          <a:effectRef idx="2">
            <a:schemeClr val="accent1"/>
          </a:effectRef>
          <a:fontRef idx="minor">
            <a:schemeClr val="lt1"/>
          </a:fontRef>
        </p:style>
        <p:txBody>
          <a:bodyPr wrap="none" rtlCol="0" anchor="b"/>
          <a:lstStyle/>
          <a:p>
            <a:pPr algn="ctr"/>
            <a:r>
              <a:rPr lang="en-US" sz="1400" dirty="0" smtClean="0"/>
              <a:t>150 ft</a:t>
            </a:r>
            <a:endParaRPr lang="en-US" sz="1400" dirty="0"/>
          </a:p>
        </p:txBody>
      </p:sp>
      <p:pic>
        <p:nvPicPr>
          <p:cNvPr id="22" name="Picture 21"/>
          <p:cNvPicPr>
            <a:picLocks noChangeAspect="1"/>
          </p:cNvPicPr>
          <p:nvPr/>
        </p:nvPicPr>
        <p:blipFill>
          <a:blip r:embed="rId4"/>
          <a:stretch>
            <a:fillRect/>
          </a:stretch>
        </p:blipFill>
        <p:spPr>
          <a:xfrm flipH="1">
            <a:off x="353778" y="2309277"/>
            <a:ext cx="1407284" cy="1952654"/>
          </a:xfrm>
          <a:prstGeom prst="rect">
            <a:avLst/>
          </a:prstGeom>
        </p:spPr>
      </p:pic>
      <p:sp>
        <p:nvSpPr>
          <p:cNvPr id="23" name="TextBox 22"/>
          <p:cNvSpPr txBox="1"/>
          <p:nvPr/>
        </p:nvSpPr>
        <p:spPr>
          <a:xfrm>
            <a:off x="6714704" y="2666481"/>
            <a:ext cx="2226090" cy="923330"/>
          </a:xfrm>
          <a:prstGeom prst="rect">
            <a:avLst/>
          </a:prstGeom>
          <a:noFill/>
        </p:spPr>
        <p:txBody>
          <a:bodyPr wrap="none" rtlCol="0">
            <a:spAutoFit/>
          </a:bodyPr>
          <a:lstStyle/>
          <a:p>
            <a:r>
              <a:rPr lang="en-US" dirty="0" smtClean="0"/>
              <a:t>+ Evaporation Cooling</a:t>
            </a:r>
          </a:p>
          <a:p>
            <a:r>
              <a:rPr lang="en-US" dirty="0" smtClean="0"/>
              <a:t>⧍H</a:t>
            </a:r>
            <a:r>
              <a:rPr lang="en-US" baseline="-25000" dirty="0" smtClean="0"/>
              <a:t>vap</a:t>
            </a:r>
            <a:r>
              <a:rPr lang="en-US" dirty="0" smtClean="0"/>
              <a:t> = 540 cal/gm</a:t>
            </a:r>
          </a:p>
          <a:p>
            <a:r>
              <a:rPr lang="en-US" dirty="0" smtClean="0"/>
              <a:t>⧍H</a:t>
            </a:r>
            <a:r>
              <a:rPr lang="en-US" baseline="-25000" dirty="0" smtClean="0"/>
              <a:t>fus</a:t>
            </a:r>
            <a:r>
              <a:rPr lang="en-US" dirty="0" smtClean="0"/>
              <a:t> =   80 cal/gm</a:t>
            </a:r>
            <a:endParaRPr lang="en-US" dirty="0"/>
          </a:p>
        </p:txBody>
      </p:sp>
      <p:grpSp>
        <p:nvGrpSpPr>
          <p:cNvPr id="12" name="Group 28"/>
          <p:cNvGrpSpPr/>
          <p:nvPr/>
        </p:nvGrpSpPr>
        <p:grpSpPr>
          <a:xfrm>
            <a:off x="2842265" y="5158218"/>
            <a:ext cx="4831045" cy="790597"/>
            <a:chOff x="2755900" y="4558268"/>
            <a:chExt cx="4831045" cy="790597"/>
          </a:xfrm>
        </p:grpSpPr>
        <p:sp>
          <p:nvSpPr>
            <p:cNvPr id="25" name="TextBox 24"/>
            <p:cNvSpPr txBox="1"/>
            <p:nvPr/>
          </p:nvSpPr>
          <p:spPr>
            <a:xfrm>
              <a:off x="4770363" y="4755974"/>
              <a:ext cx="1250575" cy="369332"/>
            </a:xfrm>
            <a:prstGeom prst="rect">
              <a:avLst/>
            </a:prstGeom>
            <a:noFill/>
          </p:spPr>
          <p:txBody>
            <a:bodyPr wrap="none" rtlCol="0">
              <a:spAutoFit/>
            </a:bodyPr>
            <a:lstStyle/>
            <a:p>
              <a:r>
                <a:rPr lang="en-US" dirty="0" smtClean="0"/>
                <a:t>⧍T = µ ⧍P</a:t>
              </a:r>
              <a:endParaRPr lang="en-US" dirty="0"/>
            </a:p>
          </p:txBody>
        </p:sp>
        <p:sp>
          <p:nvSpPr>
            <p:cNvPr id="26" name="TextBox 25"/>
            <p:cNvSpPr txBox="1"/>
            <p:nvPr/>
          </p:nvSpPr>
          <p:spPr>
            <a:xfrm>
              <a:off x="4353117" y="4558268"/>
              <a:ext cx="2078301" cy="307777"/>
            </a:xfrm>
            <a:prstGeom prst="rect">
              <a:avLst/>
            </a:prstGeom>
            <a:noFill/>
          </p:spPr>
          <p:txBody>
            <a:bodyPr wrap="none" rtlCol="0">
              <a:spAutoFit/>
            </a:bodyPr>
            <a:lstStyle/>
            <a:p>
              <a:r>
                <a:rPr lang="en-US" sz="1400" dirty="0" smtClean="0"/>
                <a:t>Joule-Thompson Equation</a:t>
              </a:r>
              <a:endParaRPr lang="en-US" sz="1400" dirty="0"/>
            </a:p>
          </p:txBody>
        </p:sp>
        <p:sp>
          <p:nvSpPr>
            <p:cNvPr id="27" name="TextBox 26"/>
            <p:cNvSpPr txBox="1"/>
            <p:nvPr/>
          </p:nvSpPr>
          <p:spPr>
            <a:xfrm>
              <a:off x="2755900" y="5041088"/>
              <a:ext cx="4831045" cy="307777"/>
            </a:xfrm>
            <a:prstGeom prst="rect">
              <a:avLst/>
            </a:prstGeom>
            <a:noFill/>
          </p:spPr>
          <p:txBody>
            <a:bodyPr wrap="none" rtlCol="0">
              <a:spAutoFit/>
            </a:bodyPr>
            <a:lstStyle/>
            <a:p>
              <a:r>
                <a:rPr lang="en-US" sz="1400" dirty="0" smtClean="0"/>
                <a:t>Change in Temp (ºK) = J-T coefficient X Change in Pressure (atm)</a:t>
              </a:r>
              <a:endParaRPr lang="en-US" sz="1400" dirty="0"/>
            </a:p>
          </p:txBody>
        </p:sp>
      </p:grpSp>
      <p:pic>
        <p:nvPicPr>
          <p:cNvPr id="28" name="Picture 27" descr="::slides used in presentation:J-T coeff. curves.png"/>
          <p:cNvPicPr/>
          <p:nvPr/>
        </p:nvPicPr>
        <p:blipFill>
          <a:blip r:embed="rId5"/>
          <a:srcRect l="5106" r="7660"/>
          <a:stretch>
            <a:fillRect/>
          </a:stretch>
        </p:blipFill>
        <p:spPr bwMode="auto">
          <a:xfrm>
            <a:off x="567266" y="4876800"/>
            <a:ext cx="2188633" cy="1384300"/>
          </a:xfrm>
          <a:prstGeom prst="rect">
            <a:avLst/>
          </a:prstGeom>
          <a:noFill/>
          <a:ln w="9525">
            <a:noFill/>
            <a:miter lim="800000"/>
            <a:headEnd/>
            <a:tailEnd/>
          </a:ln>
        </p:spPr>
      </p:pic>
      <p:cxnSp>
        <p:nvCxnSpPr>
          <p:cNvPr id="31" name="Straight Connector 30"/>
          <p:cNvCxnSpPr/>
          <p:nvPr/>
        </p:nvCxnSpPr>
        <p:spPr>
          <a:xfrm rot="10800000">
            <a:off x="152404" y="2173813"/>
            <a:ext cx="421075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92912" y="4260344"/>
            <a:ext cx="4170245" cy="1587"/>
          </a:xfrm>
          <a:prstGeom prst="line">
            <a:avLst/>
          </a:prstGeom>
        </p:spPr>
        <p:style>
          <a:lnRef idx="2">
            <a:schemeClr val="accent1"/>
          </a:lnRef>
          <a:fillRef idx="0">
            <a:schemeClr val="accent1"/>
          </a:fillRef>
          <a:effectRef idx="1">
            <a:schemeClr val="accent1"/>
          </a:effectRef>
          <a:fontRef idx="minor">
            <a:schemeClr val="tx1"/>
          </a:fontRef>
        </p:style>
      </p:cxnSp>
      <p:sp>
        <p:nvSpPr>
          <p:cNvPr id="42" name="Donut 41"/>
          <p:cNvSpPr/>
          <p:nvPr/>
        </p:nvSpPr>
        <p:spPr>
          <a:xfrm>
            <a:off x="4210047" y="2173813"/>
            <a:ext cx="255250" cy="2088118"/>
          </a:xfrm>
          <a:prstGeom prst="donut">
            <a:avLst/>
          </a:prstGeom>
          <a:gradFill>
            <a:gsLst>
              <a:gs pos="0">
                <a:schemeClr val="accent1">
                  <a:tint val="100000"/>
                  <a:shade val="100000"/>
                  <a:satMod val="130000"/>
                  <a:alpha val="4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60428" y="2166235"/>
            <a:ext cx="255250" cy="2088118"/>
          </a:xfrm>
          <a:prstGeom prst="donut">
            <a:avLst/>
          </a:prstGeom>
          <a:gradFill>
            <a:gsLst>
              <a:gs pos="0">
                <a:schemeClr val="accent1">
                  <a:tint val="100000"/>
                  <a:shade val="100000"/>
                  <a:satMod val="130000"/>
                  <a:alpha val="4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4659709" y="1896530"/>
            <a:ext cx="3003346" cy="369332"/>
          </a:xfrm>
          <a:prstGeom prst="rect">
            <a:avLst/>
          </a:prstGeom>
          <a:noFill/>
        </p:spPr>
        <p:txBody>
          <a:bodyPr wrap="none" rtlCol="0">
            <a:spAutoFit/>
          </a:bodyPr>
          <a:lstStyle/>
          <a:p>
            <a:r>
              <a:rPr lang="en-US" dirty="0" smtClean="0"/>
              <a:t>Atmospheric pressure = 11 psi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4954-294B-5443-872A-6188D6B8D4E9}" type="datetime1">
              <a:rPr lang="en-US" smtClean="0"/>
              <a:pPr/>
              <a:t>2/16/15</a:t>
            </a:fld>
            <a:endParaRPr lang="en-US"/>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4</a:t>
            </a:fld>
            <a:endParaRPr lang="en-US"/>
          </a:p>
        </p:txBody>
      </p:sp>
      <p:pic>
        <p:nvPicPr>
          <p:cNvPr id="5" name="Picture 4" descr="Snow gun.jpg"/>
          <p:cNvPicPr>
            <a:picLocks noChangeAspect="1"/>
          </p:cNvPicPr>
          <p:nvPr/>
        </p:nvPicPr>
        <p:blipFill>
          <a:blip r:embed="rId3"/>
          <a:stretch>
            <a:fillRect/>
          </a:stretch>
        </p:blipFill>
        <p:spPr>
          <a:xfrm>
            <a:off x="0" y="381000"/>
            <a:ext cx="9144000" cy="6096000"/>
          </a:xfrm>
          <a:prstGeom prst="rect">
            <a:avLst/>
          </a:prstGeom>
        </p:spPr>
      </p:pic>
      <p:sp>
        <p:nvSpPr>
          <p:cNvPr id="6" name="Rectangle 5"/>
          <p:cNvSpPr/>
          <p:nvPr/>
        </p:nvSpPr>
        <p:spPr>
          <a:xfrm>
            <a:off x="1490131" y="592435"/>
            <a:ext cx="5901269" cy="810478"/>
          </a:xfrm>
          <a:prstGeom prst="rect">
            <a:avLst/>
          </a:prstGeom>
        </p:spPr>
        <p:txBody>
          <a:bodyPr wrap="square">
            <a:spAutoFit/>
          </a:bodyPr>
          <a:lstStyle/>
          <a:p>
            <a:pPr algn="ctr"/>
            <a:r>
              <a:rPr lang="en-US" sz="2800" baseline="30000" dirty="0" smtClean="0">
                <a:solidFill>
                  <a:schemeClr val="bg1"/>
                </a:solidFill>
              </a:rPr>
              <a:t>Includes compressor, weather station, microprocessor and (optional)</a:t>
            </a:r>
            <a:r>
              <a:rPr lang="en-US" sz="2800" dirty="0" smtClean="0">
                <a:solidFill>
                  <a:schemeClr val="bg1"/>
                </a:solidFill>
              </a:rPr>
              <a:t> </a:t>
            </a:r>
            <a:r>
              <a:rPr lang="en-US" sz="2800" baseline="30000" dirty="0" smtClean="0">
                <a:solidFill>
                  <a:schemeClr val="bg1"/>
                </a:solidFill>
              </a:rPr>
              <a:t>radio communication to control station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a:t>
            </a:r>
            <a:br>
              <a:rPr lang="en-US" dirty="0" smtClean="0"/>
            </a:br>
            <a:r>
              <a:rPr lang="en-US" sz="3556" dirty="0" smtClean="0"/>
              <a:t>Snowmaking is “an irrigation system”</a:t>
            </a:r>
            <a:endParaRPr lang="en-US" dirty="0"/>
          </a:p>
        </p:txBody>
      </p:sp>
      <p:sp>
        <p:nvSpPr>
          <p:cNvPr id="16" name="Content Placeholder 15"/>
          <p:cNvSpPr>
            <a:spLocks noGrp="1"/>
          </p:cNvSpPr>
          <p:nvPr>
            <p:ph idx="1"/>
          </p:nvPr>
        </p:nvSpPr>
        <p:spPr>
          <a:xfrm>
            <a:off x="457200" y="1600200"/>
            <a:ext cx="4844566" cy="4525963"/>
          </a:xfrm>
        </p:spPr>
        <p:txBody>
          <a:bodyPr/>
          <a:lstStyle/>
          <a:p>
            <a:r>
              <a:rPr lang="en-US" dirty="0" smtClean="0"/>
              <a:t>Trench </a:t>
            </a:r>
          </a:p>
          <a:p>
            <a:r>
              <a:rPr lang="en-US" dirty="0" smtClean="0"/>
              <a:t>Lay cable, pipe &amp; hydrants</a:t>
            </a:r>
          </a:p>
          <a:p>
            <a:r>
              <a:rPr lang="en-US" dirty="0" smtClean="0"/>
              <a:t>Backfill and/or repave</a:t>
            </a:r>
          </a:p>
          <a:p>
            <a:r>
              <a:rPr lang="en-US" dirty="0" smtClean="0"/>
              <a:t>Install pump house</a:t>
            </a:r>
          </a:p>
          <a:p>
            <a:r>
              <a:rPr lang="en-US" dirty="0" smtClean="0"/>
              <a:t>Make Water &amp; Electrical connections</a:t>
            </a:r>
          </a:p>
          <a:p>
            <a:r>
              <a:rPr lang="en-US" dirty="0" smtClean="0"/>
              <a:t>Hook-up snow guns</a:t>
            </a:r>
          </a:p>
          <a:p>
            <a:endParaRPr lang="en-US" dirty="0" smtClean="0"/>
          </a:p>
          <a:p>
            <a:endParaRPr lang="en-US" dirty="0"/>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dirty="0"/>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5</a:t>
            </a:fld>
            <a:endParaRPr lang="en-US"/>
          </a:p>
        </p:txBody>
      </p:sp>
      <p:pic>
        <p:nvPicPr>
          <p:cNvPr id="15" name="Picture 14" descr="_MBS4908.jpg"/>
          <p:cNvPicPr>
            <a:picLocks noChangeAspect="1"/>
          </p:cNvPicPr>
          <p:nvPr/>
        </p:nvPicPr>
        <p:blipFill>
          <a:blip r:embed="rId3"/>
          <a:stretch>
            <a:fillRect/>
          </a:stretch>
        </p:blipFill>
        <p:spPr>
          <a:xfrm>
            <a:off x="5301766" y="1798638"/>
            <a:ext cx="3754833" cy="3654998"/>
          </a:xfrm>
          <a:prstGeom prst="rect">
            <a:avLst/>
          </a:prstGeom>
          <a:ln>
            <a:solidFill>
              <a:schemeClr val="tx1"/>
            </a:solidFill>
          </a:ln>
          <a:effectLst>
            <a:outerShdw blurRad="50800" dist="63500" dir="270000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185738"/>
            <a:ext cx="8229600" cy="538162"/>
          </a:xfrm>
        </p:spPr>
        <p:txBody>
          <a:bodyPr>
            <a:normAutofit fontScale="90000"/>
          </a:bodyPr>
          <a:lstStyle/>
          <a:p>
            <a:r>
              <a:rPr lang="en-US" dirty="0" smtClean="0"/>
              <a:t>Cost Estimates</a:t>
            </a:r>
            <a:endParaRPr lang="en-US" dirty="0"/>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6</a:t>
            </a:fld>
            <a:endParaRPr lang="en-US"/>
          </a:p>
        </p:txBody>
      </p:sp>
      <p:pic>
        <p:nvPicPr>
          <p:cNvPr id="10" name="Picture 9" descr="Operating Cost 0804.png"/>
          <p:cNvPicPr>
            <a:picLocks noChangeAspect="1"/>
          </p:cNvPicPr>
          <p:nvPr/>
        </p:nvPicPr>
        <p:blipFill>
          <a:blip r:embed="rId3"/>
          <a:stretch>
            <a:fillRect/>
          </a:stretch>
        </p:blipFill>
        <p:spPr>
          <a:xfrm>
            <a:off x="5414156" y="812800"/>
            <a:ext cx="3666344" cy="5370576"/>
          </a:xfrm>
          <a:prstGeom prst="rect">
            <a:avLst/>
          </a:prstGeom>
          <a:ln>
            <a:solidFill>
              <a:schemeClr val="tx1"/>
            </a:solidFill>
          </a:ln>
          <a:effectLst>
            <a:outerShdw blurRad="50800" dist="63500" dir="2700000" algn="tl" rotWithShape="0">
              <a:srgbClr val="000000">
                <a:alpha val="43000"/>
              </a:srgbClr>
            </a:outerShdw>
          </a:effectLst>
        </p:spPr>
      </p:pic>
      <p:pic>
        <p:nvPicPr>
          <p:cNvPr id="14" name="Picture 13" descr="Snowmaking cost estimate 0223.xlsx.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8600" y="723900"/>
            <a:ext cx="4724400" cy="5632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Feasibility </a:t>
            </a:r>
            <a:br>
              <a:rPr lang="en-US" dirty="0" smtClean="0"/>
            </a:br>
            <a:r>
              <a:rPr lang="en-US" sz="2667" i="1" dirty="0" smtClean="0"/>
              <a:t>Areas of Concern</a:t>
            </a:r>
            <a:endParaRPr lang="en-US" dirty="0"/>
          </a:p>
        </p:txBody>
      </p:sp>
      <p:sp>
        <p:nvSpPr>
          <p:cNvPr id="3" name="Content Placeholder 2"/>
          <p:cNvSpPr>
            <a:spLocks noGrp="1"/>
          </p:cNvSpPr>
          <p:nvPr>
            <p:ph idx="1"/>
          </p:nvPr>
        </p:nvSpPr>
        <p:spPr>
          <a:xfrm>
            <a:off x="457200" y="1917700"/>
            <a:ext cx="8229600" cy="4208463"/>
          </a:xfrm>
        </p:spPr>
        <p:txBody>
          <a:bodyPr/>
          <a:lstStyle/>
          <a:p>
            <a:pPr>
              <a:spcAft>
                <a:spcPts val="2400"/>
              </a:spcAft>
            </a:pPr>
            <a:r>
              <a:rPr lang="en-US" dirty="0" smtClean="0"/>
              <a:t>Air Temperature </a:t>
            </a:r>
            <a:r>
              <a:rPr lang="en-US" sz="2400" dirty="0" smtClean="0"/>
              <a:t>–  ”Global climate change”</a:t>
            </a:r>
            <a:endParaRPr lang="en-US" dirty="0" smtClean="0"/>
          </a:p>
          <a:p>
            <a:pPr>
              <a:spcAft>
                <a:spcPts val="2400"/>
              </a:spcAft>
            </a:pPr>
            <a:r>
              <a:rPr lang="en-US" dirty="0" smtClean="0"/>
              <a:t>Water availability </a:t>
            </a:r>
            <a:r>
              <a:rPr lang="en-US" sz="2400" dirty="0" smtClean="0"/>
              <a:t>– California drought</a:t>
            </a:r>
            <a:endParaRPr lang="en-US" dirty="0" smtClean="0"/>
          </a:p>
          <a:p>
            <a:pPr>
              <a:spcAft>
                <a:spcPts val="2400"/>
              </a:spcAft>
            </a:pPr>
            <a:r>
              <a:rPr lang="en-US" dirty="0" smtClean="0"/>
              <a:t>Noise</a:t>
            </a:r>
          </a:p>
          <a:p>
            <a:pPr>
              <a:spcAft>
                <a:spcPts val="2400"/>
              </a:spcAft>
            </a:pPr>
            <a:r>
              <a:rPr lang="en-US" dirty="0" smtClean="0"/>
              <a:t>Pollution and Permits</a:t>
            </a:r>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Air Temperature</a:t>
            </a:r>
            <a:endParaRPr lang="en-US" dirty="0"/>
          </a:p>
        </p:txBody>
      </p:sp>
      <p:sp>
        <p:nvSpPr>
          <p:cNvPr id="4" name="Date Placeholder 3"/>
          <p:cNvSpPr>
            <a:spLocks noGrp="1"/>
          </p:cNvSpPr>
          <p:nvPr>
            <p:ph type="dt" sz="half" idx="10"/>
          </p:nvPr>
        </p:nvSpPr>
        <p:spPr/>
        <p:txBody>
          <a:bodyPr/>
          <a:lstStyle/>
          <a:p>
            <a:fld id="{97FEF2A2-C8D2-5E4D-A03A-8C9D5AB8A9EB}" type="datetime1">
              <a:rPr lang="en-US" smtClean="0"/>
              <a:pPr/>
              <a:t>2/16/15</a:t>
            </a:fld>
            <a:endParaRPr lang="en-US"/>
          </a:p>
        </p:txBody>
      </p:sp>
      <p:sp>
        <p:nvSpPr>
          <p:cNvPr id="5" name="Footer Placeholder 4"/>
          <p:cNvSpPr>
            <a:spLocks noGrp="1"/>
          </p:cNvSpPr>
          <p:nvPr>
            <p:ph type="ftr" sz="quarter" idx="11"/>
          </p:nvPr>
        </p:nvSpPr>
        <p:spPr/>
        <p:txBody>
          <a:bodyPr/>
          <a:lstStyle/>
          <a:p>
            <a:r>
              <a:rPr lang="en-US" smtClean="0"/>
              <a:t>Snowmaking at TD 140205</a:t>
            </a:r>
            <a:endParaRPr lang="en-US"/>
          </a:p>
        </p:txBody>
      </p:sp>
      <p:sp>
        <p:nvSpPr>
          <p:cNvPr id="6" name="Slide Number Placeholder 5"/>
          <p:cNvSpPr>
            <a:spLocks noGrp="1"/>
          </p:cNvSpPr>
          <p:nvPr>
            <p:ph type="sldNum" sz="quarter" idx="12"/>
          </p:nvPr>
        </p:nvSpPr>
        <p:spPr/>
        <p:txBody>
          <a:bodyPr/>
          <a:lstStyle/>
          <a:p>
            <a:fld id="{CFB5A6E0-25E9-7D4E-997E-EA5BB58F6223}" type="slidenum">
              <a:rPr lang="en-US" smtClean="0"/>
              <a:pPr/>
              <a:t>8</a:t>
            </a:fld>
            <a:endParaRPr lang="en-US"/>
          </a:p>
        </p:txBody>
      </p:sp>
      <p:pic>
        <p:nvPicPr>
          <p:cNvPr id="10" name="Picture 9" descr="Temp_anomaly.jpg"/>
          <p:cNvPicPr>
            <a:picLocks noChangeAspect="1"/>
          </p:cNvPicPr>
          <p:nvPr/>
        </p:nvPicPr>
        <p:blipFill>
          <a:blip r:embed="rId3"/>
          <a:stretch>
            <a:fillRect/>
          </a:stretch>
        </p:blipFill>
        <p:spPr>
          <a:xfrm>
            <a:off x="4489394" y="1494870"/>
            <a:ext cx="4311706" cy="2599343"/>
          </a:xfrm>
          <a:prstGeom prst="rect">
            <a:avLst/>
          </a:prstGeom>
        </p:spPr>
      </p:pic>
      <p:pic>
        <p:nvPicPr>
          <p:cNvPr id="11" name="Picture 10" descr="Kcatruck41 for Dec. 2013.png"/>
          <p:cNvPicPr>
            <a:picLocks noChangeAspect="1"/>
          </p:cNvPicPr>
          <p:nvPr/>
        </p:nvPicPr>
        <p:blipFill>
          <a:blip r:embed="rId4"/>
          <a:stretch>
            <a:fillRect/>
          </a:stretch>
        </p:blipFill>
        <p:spPr>
          <a:xfrm>
            <a:off x="1577543" y="4692134"/>
            <a:ext cx="6046027" cy="1918217"/>
          </a:xfrm>
          <a:prstGeom prst="rect">
            <a:avLst/>
          </a:prstGeom>
        </p:spPr>
      </p:pic>
      <p:sp>
        <p:nvSpPr>
          <p:cNvPr id="12" name="TextBox 11"/>
          <p:cNvSpPr txBox="1"/>
          <p:nvPr/>
        </p:nvSpPr>
        <p:spPr>
          <a:xfrm>
            <a:off x="703460" y="763072"/>
            <a:ext cx="934533" cy="369332"/>
          </a:xfrm>
          <a:prstGeom prst="rect">
            <a:avLst/>
          </a:prstGeom>
          <a:solidFill>
            <a:srgbClr val="FFFFFF"/>
          </a:solidFill>
          <a:ln>
            <a:solidFill>
              <a:schemeClr val="tx1">
                <a:lumMod val="75000"/>
                <a:lumOff val="25000"/>
              </a:schemeClr>
            </a:solidFill>
          </a:ln>
          <a:effectLst>
            <a:outerShdw blurRad="50800" dist="38100" dir="2700000">
              <a:srgbClr val="000000">
                <a:alpha val="43000"/>
              </a:srgbClr>
            </a:outerShdw>
          </a:effectLst>
        </p:spPr>
        <p:txBody>
          <a:bodyPr wrap="none" rtlCol="0">
            <a:spAutoFit/>
          </a:bodyPr>
          <a:lstStyle/>
          <a:p>
            <a:r>
              <a:rPr lang="en-US" dirty="0" smtClean="0"/>
              <a:t>Altitude</a:t>
            </a:r>
            <a:endParaRPr lang="en-US" dirty="0"/>
          </a:p>
        </p:txBody>
      </p:sp>
      <p:sp>
        <p:nvSpPr>
          <p:cNvPr id="13" name="TextBox 12"/>
          <p:cNvSpPr txBox="1"/>
          <p:nvPr/>
        </p:nvSpPr>
        <p:spPr>
          <a:xfrm>
            <a:off x="6607938" y="1062038"/>
            <a:ext cx="2303523" cy="369332"/>
          </a:xfrm>
          <a:prstGeom prst="rect">
            <a:avLst/>
          </a:prstGeom>
          <a:solidFill>
            <a:srgbClr val="FFFFFF"/>
          </a:solidFill>
          <a:ln>
            <a:solidFill>
              <a:schemeClr val="tx1">
                <a:lumMod val="75000"/>
                <a:lumOff val="25000"/>
              </a:schemeClr>
            </a:solidFill>
          </a:ln>
          <a:effectLst>
            <a:outerShdw blurRad="50800" dist="38100" dir="2700000">
              <a:srgbClr val="000000">
                <a:alpha val="43000"/>
              </a:srgbClr>
            </a:outerShdw>
          </a:effectLst>
        </p:spPr>
        <p:txBody>
          <a:bodyPr wrap="none" rtlCol="0">
            <a:spAutoFit/>
          </a:bodyPr>
          <a:lstStyle/>
          <a:p>
            <a:r>
              <a:rPr lang="en-US" dirty="0" smtClean="0"/>
              <a:t>Global Climate Change</a:t>
            </a:r>
            <a:endParaRPr lang="en-US" dirty="0"/>
          </a:p>
        </p:txBody>
      </p:sp>
      <p:sp>
        <p:nvSpPr>
          <p:cNvPr id="14" name="TextBox 13"/>
          <p:cNvSpPr txBox="1"/>
          <p:nvPr/>
        </p:nvSpPr>
        <p:spPr>
          <a:xfrm>
            <a:off x="2914769" y="4322802"/>
            <a:ext cx="3371574" cy="369332"/>
          </a:xfrm>
          <a:prstGeom prst="rect">
            <a:avLst/>
          </a:prstGeom>
          <a:solidFill>
            <a:srgbClr val="FFFFFF"/>
          </a:solidFill>
          <a:ln>
            <a:solidFill>
              <a:schemeClr val="tx1">
                <a:lumMod val="75000"/>
                <a:lumOff val="25000"/>
              </a:schemeClr>
            </a:solidFill>
          </a:ln>
          <a:effectLst>
            <a:outerShdw blurRad="50800" dist="38100" dir="2700000">
              <a:srgbClr val="000000">
                <a:alpha val="43000"/>
              </a:srgbClr>
            </a:outerShdw>
          </a:effectLst>
        </p:spPr>
        <p:txBody>
          <a:bodyPr wrap="none" rtlCol="0">
            <a:spAutoFit/>
          </a:bodyPr>
          <a:lstStyle/>
          <a:p>
            <a:r>
              <a:rPr lang="en-US" dirty="0" smtClean="0"/>
              <a:t>Tahoe Donner ski hill temperature</a:t>
            </a:r>
            <a:endParaRPr lang="en-US" dirty="0"/>
          </a:p>
        </p:txBody>
      </p:sp>
      <p:pic>
        <p:nvPicPr>
          <p:cNvPr id="16" name="Picture 15" descr="Ski Area elevations.xlsx.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81000" y="1265238"/>
            <a:ext cx="4032194" cy="29581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4954-294B-5443-872A-6188D6B8D4E9}" type="datetime1">
              <a:rPr lang="en-US" smtClean="0"/>
              <a:pPr/>
              <a:t>2/16/15</a:t>
            </a:fld>
            <a:endParaRPr lang="en-US" dirty="0"/>
          </a:p>
        </p:txBody>
      </p:sp>
      <p:sp>
        <p:nvSpPr>
          <p:cNvPr id="3" name="Footer Placeholder 2"/>
          <p:cNvSpPr>
            <a:spLocks noGrp="1"/>
          </p:cNvSpPr>
          <p:nvPr>
            <p:ph type="ftr" sz="quarter" idx="11"/>
          </p:nvPr>
        </p:nvSpPr>
        <p:spPr/>
        <p:txBody>
          <a:bodyPr/>
          <a:lstStyle/>
          <a:p>
            <a:r>
              <a:rPr lang="en-US" smtClean="0"/>
              <a:t>Snowmaking at TD 140205</a:t>
            </a:r>
            <a:endParaRPr lang="en-US"/>
          </a:p>
        </p:txBody>
      </p:sp>
      <p:sp>
        <p:nvSpPr>
          <p:cNvPr id="4" name="Slide Number Placeholder 3"/>
          <p:cNvSpPr>
            <a:spLocks noGrp="1"/>
          </p:cNvSpPr>
          <p:nvPr>
            <p:ph type="sldNum" sz="quarter" idx="12"/>
          </p:nvPr>
        </p:nvSpPr>
        <p:spPr/>
        <p:txBody>
          <a:bodyPr/>
          <a:lstStyle/>
          <a:p>
            <a:fld id="{CFB5A6E0-25E9-7D4E-997E-EA5BB58F6223}" type="slidenum">
              <a:rPr lang="en-US" smtClean="0"/>
              <a:pPr/>
              <a:t>9</a:t>
            </a:fld>
            <a:endParaRPr lang="en-US"/>
          </a:p>
        </p:txBody>
      </p:sp>
      <p:pic>
        <p:nvPicPr>
          <p:cNvPr id="7" name="Picture 6"/>
          <p:cNvPicPr>
            <a:picLocks noChangeAspect="1"/>
          </p:cNvPicPr>
          <p:nvPr/>
        </p:nvPicPr>
        <p:blipFill>
          <a:blip r:embed="rId3"/>
          <a:stretch>
            <a:fillRect/>
          </a:stretch>
        </p:blipFill>
        <p:spPr>
          <a:xfrm>
            <a:off x="274011" y="1148965"/>
            <a:ext cx="8574933" cy="4677872"/>
          </a:xfrm>
          <a:prstGeom prst="rect">
            <a:avLst/>
          </a:prstGeom>
        </p:spPr>
      </p:pic>
      <p:sp>
        <p:nvSpPr>
          <p:cNvPr id="9" name="TextBox 8"/>
          <p:cNvSpPr txBox="1"/>
          <p:nvPr/>
        </p:nvSpPr>
        <p:spPr>
          <a:xfrm>
            <a:off x="3409241" y="3717554"/>
            <a:ext cx="2436372" cy="707886"/>
          </a:xfrm>
          <a:prstGeom prst="rect">
            <a:avLst/>
          </a:prstGeom>
          <a:noFill/>
        </p:spPr>
        <p:txBody>
          <a:bodyPr wrap="none" rtlCol="0">
            <a:spAutoFit/>
          </a:bodyPr>
          <a:lstStyle/>
          <a:p>
            <a:pPr algn="ctr"/>
            <a:r>
              <a:rPr lang="en-US" sz="2400" dirty="0" smtClean="0">
                <a:solidFill>
                  <a:schemeClr val="bg1"/>
                </a:solidFill>
              </a:rPr>
              <a:t>484,000 A-ft</a:t>
            </a:r>
          </a:p>
          <a:p>
            <a:pPr algn="ctr"/>
            <a:r>
              <a:rPr lang="en-US" sz="1600" i="1" dirty="0" smtClean="0">
                <a:solidFill>
                  <a:schemeClr val="bg1"/>
                </a:solidFill>
              </a:rPr>
              <a:t>(&gt; 40 years with no inflow)</a:t>
            </a:r>
            <a:endParaRPr lang="en-US" sz="1600" i="1" dirty="0">
              <a:solidFill>
                <a:schemeClr val="bg1"/>
              </a:solidFill>
            </a:endParaRPr>
          </a:p>
        </p:txBody>
      </p:sp>
      <p:pic>
        <p:nvPicPr>
          <p:cNvPr id="11" name="Picture 10"/>
          <p:cNvPicPr>
            <a:picLocks noChangeAspect="1"/>
          </p:cNvPicPr>
          <p:nvPr/>
        </p:nvPicPr>
        <p:blipFill>
          <a:blip r:embed="rId3"/>
          <a:stretch>
            <a:fillRect/>
          </a:stretch>
        </p:blipFill>
        <p:spPr>
          <a:xfrm flipH="1">
            <a:off x="588914" y="5198362"/>
            <a:ext cx="927501" cy="730062"/>
          </a:xfrm>
          <a:prstGeom prst="rect">
            <a:avLst/>
          </a:prstGeom>
        </p:spPr>
      </p:pic>
      <p:pic>
        <p:nvPicPr>
          <p:cNvPr id="12" name="Picture 11"/>
          <p:cNvPicPr>
            <a:picLocks noChangeAspect="1"/>
          </p:cNvPicPr>
          <p:nvPr/>
        </p:nvPicPr>
        <p:blipFill>
          <a:blip r:embed="rId3"/>
          <a:stretch>
            <a:fillRect/>
          </a:stretch>
        </p:blipFill>
        <p:spPr>
          <a:xfrm rot="4260000" flipH="1">
            <a:off x="331696" y="26075"/>
            <a:ext cx="1450053" cy="1659703"/>
          </a:xfrm>
          <a:prstGeom prst="rect">
            <a:avLst/>
          </a:prstGeom>
        </p:spPr>
      </p:pic>
      <p:sp>
        <p:nvSpPr>
          <p:cNvPr id="13" name="Oval 12"/>
          <p:cNvSpPr/>
          <p:nvPr/>
        </p:nvSpPr>
        <p:spPr>
          <a:xfrm>
            <a:off x="651840" y="1295337"/>
            <a:ext cx="7852075" cy="18001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84344" y="1661363"/>
            <a:ext cx="2587066" cy="830997"/>
          </a:xfrm>
          <a:prstGeom prst="rect">
            <a:avLst/>
          </a:prstGeom>
          <a:noFill/>
        </p:spPr>
        <p:txBody>
          <a:bodyPr wrap="none" rtlCol="0">
            <a:spAutoFit/>
          </a:bodyPr>
          <a:lstStyle/>
          <a:p>
            <a:pPr algn="ctr"/>
            <a:r>
              <a:rPr lang="en-US" sz="2400" dirty="0" smtClean="0">
                <a:solidFill>
                  <a:schemeClr val="bg1"/>
                </a:solidFill>
              </a:rPr>
              <a:t>Martis Valley</a:t>
            </a:r>
          </a:p>
          <a:p>
            <a:pPr algn="ctr"/>
            <a:r>
              <a:rPr lang="en-US" sz="2400" dirty="0" smtClean="0">
                <a:solidFill>
                  <a:schemeClr val="bg1"/>
                </a:solidFill>
              </a:rPr>
              <a:t>Groundwater Basin</a:t>
            </a:r>
            <a:endParaRPr lang="en-US" sz="2400" dirty="0">
              <a:solidFill>
                <a:schemeClr val="bg1"/>
              </a:solidFill>
            </a:endParaRPr>
          </a:p>
        </p:txBody>
      </p:sp>
      <p:cxnSp>
        <p:nvCxnSpPr>
          <p:cNvPr id="15" name="Curved Connector 14"/>
          <p:cNvCxnSpPr/>
          <p:nvPr/>
        </p:nvCxnSpPr>
        <p:spPr>
          <a:xfrm rot="16200000" flipH="1">
            <a:off x="1680631" y="1318264"/>
            <a:ext cx="556058" cy="513443"/>
          </a:xfrm>
          <a:prstGeom prst="curvedConnector3">
            <a:avLst>
              <a:gd name="adj1" fmla="val 50000"/>
            </a:avLst>
          </a:prstGeom>
          <a:ln w="149225"/>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852079" y="187976"/>
            <a:ext cx="5679109" cy="461665"/>
          </a:xfrm>
          <a:prstGeom prst="rect">
            <a:avLst/>
          </a:prstGeom>
          <a:noFill/>
        </p:spPr>
        <p:txBody>
          <a:bodyPr wrap="none" rtlCol="0">
            <a:spAutoFit/>
          </a:bodyPr>
          <a:lstStyle/>
          <a:p>
            <a:r>
              <a:rPr lang="en-US" sz="2400" dirty="0" smtClean="0"/>
              <a:t>Annual inflow = 24,000 to 34,000 Acre-feet</a:t>
            </a:r>
            <a:endParaRPr lang="en-US" sz="2400" dirty="0"/>
          </a:p>
        </p:txBody>
      </p:sp>
      <p:sp>
        <p:nvSpPr>
          <p:cNvPr id="18" name="TextBox 17"/>
          <p:cNvSpPr txBox="1"/>
          <p:nvPr/>
        </p:nvSpPr>
        <p:spPr>
          <a:xfrm>
            <a:off x="137684" y="5839524"/>
            <a:ext cx="4285849" cy="461665"/>
          </a:xfrm>
          <a:prstGeom prst="rect">
            <a:avLst/>
          </a:prstGeom>
          <a:noFill/>
        </p:spPr>
        <p:txBody>
          <a:bodyPr wrap="none" rtlCol="0">
            <a:spAutoFit/>
          </a:bodyPr>
          <a:lstStyle/>
          <a:p>
            <a:r>
              <a:rPr lang="en-US" sz="2400" dirty="0" smtClean="0"/>
              <a:t>PUD + NWD + PCWD = 9,000 A-ft</a:t>
            </a:r>
            <a:endParaRPr lang="en-US" sz="2400" dirty="0"/>
          </a:p>
        </p:txBody>
      </p:sp>
      <p:sp>
        <p:nvSpPr>
          <p:cNvPr id="19" name="TextBox 18"/>
          <p:cNvSpPr txBox="1"/>
          <p:nvPr/>
        </p:nvSpPr>
        <p:spPr>
          <a:xfrm>
            <a:off x="6630271" y="5347860"/>
            <a:ext cx="2167180" cy="1200328"/>
          </a:xfrm>
          <a:prstGeom prst="rect">
            <a:avLst/>
          </a:prstGeom>
          <a:noFill/>
        </p:spPr>
        <p:txBody>
          <a:bodyPr wrap="none" rtlCol="0">
            <a:spAutoFit/>
          </a:bodyPr>
          <a:lstStyle/>
          <a:p>
            <a:pPr algn="ctr"/>
            <a:r>
              <a:rPr lang="en-US" sz="2400" dirty="0" smtClean="0"/>
              <a:t>TD snowmaking</a:t>
            </a:r>
          </a:p>
          <a:p>
            <a:pPr algn="ctr"/>
            <a:r>
              <a:rPr lang="en-US" sz="2400" dirty="0" smtClean="0"/>
              <a:t>20 A–ft </a:t>
            </a:r>
          </a:p>
          <a:p>
            <a:pPr algn="ctr"/>
            <a:r>
              <a:rPr lang="en-US" sz="2400" dirty="0" smtClean="0"/>
              <a:t>per season</a:t>
            </a:r>
            <a:endParaRPr lang="en-US" sz="2400" dirty="0"/>
          </a:p>
        </p:txBody>
      </p:sp>
      <p:pic>
        <p:nvPicPr>
          <p:cNvPr id="20" name="Picture 19"/>
          <p:cNvPicPr>
            <a:picLocks noChangeAspect="1"/>
          </p:cNvPicPr>
          <p:nvPr/>
        </p:nvPicPr>
        <p:blipFill>
          <a:blip r:embed="rId4"/>
          <a:stretch>
            <a:fillRect/>
          </a:stretch>
        </p:blipFill>
        <p:spPr>
          <a:xfrm>
            <a:off x="7190081" y="4799976"/>
            <a:ext cx="624230" cy="613258"/>
          </a:xfrm>
          <a:prstGeom prst="rect">
            <a:avLst/>
          </a:prstGeom>
        </p:spPr>
      </p:pic>
      <p:pic>
        <p:nvPicPr>
          <p:cNvPr id="21" name="Picture 20"/>
          <p:cNvPicPr>
            <a:picLocks noChangeAspect="1"/>
          </p:cNvPicPr>
          <p:nvPr/>
        </p:nvPicPr>
        <p:blipFill>
          <a:blip r:embed="rId4"/>
          <a:stretch>
            <a:fillRect/>
          </a:stretch>
        </p:blipFill>
        <p:spPr>
          <a:xfrm rot="10800000">
            <a:off x="963950" y="4493347"/>
            <a:ext cx="624230" cy="613258"/>
          </a:xfrm>
          <a:prstGeom prst="rect">
            <a:avLst/>
          </a:prstGeom>
          <a:scene3d>
            <a:camera prst="orthographicFront">
              <a:rot lat="10800000" lon="0" rev="10800000"/>
            </a:camera>
            <a:lightRig rig="threePt" dir="t"/>
          </a:scene3d>
        </p:spPr>
      </p:pic>
      <p:cxnSp>
        <p:nvCxnSpPr>
          <p:cNvPr id="23" name="Straight Connector 22"/>
          <p:cNvCxnSpPr/>
          <p:nvPr/>
        </p:nvCxnSpPr>
        <p:spPr>
          <a:xfrm rot="5400000" flipH="1" flipV="1">
            <a:off x="883511" y="5169936"/>
            <a:ext cx="295201" cy="794"/>
          </a:xfrm>
          <a:prstGeom prst="line">
            <a:avLst/>
          </a:prstGeom>
          <a:ln w="92075"/>
        </p:spPr>
        <p:style>
          <a:lnRef idx="2">
            <a:schemeClr val="accent1"/>
          </a:lnRef>
          <a:fillRef idx="0">
            <a:schemeClr val="accent1"/>
          </a:fillRef>
          <a:effectRef idx="1">
            <a:schemeClr val="accent1"/>
          </a:effectRef>
          <a:fontRef idx="minor">
            <a:schemeClr val="tx1"/>
          </a:fontRef>
        </p:style>
      </p:cxnSp>
      <p:sp>
        <p:nvSpPr>
          <p:cNvPr id="26" name="Oval 25"/>
          <p:cNvSpPr/>
          <p:nvPr/>
        </p:nvSpPr>
        <p:spPr>
          <a:xfrm flipV="1">
            <a:off x="651834" y="5238747"/>
            <a:ext cx="809509" cy="2588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7247</TotalTime>
  <Words>1904</Words>
  <Application>Microsoft Macintosh PowerPoint</Application>
  <PresentationFormat>On-screen Show (4:3)</PresentationFormat>
  <Paragraphs>203</Paragraphs>
  <Slides>21</Slides>
  <Notes>21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Snowmaking at the  Tahoe Donner Downhill Ski Area</vt:lpstr>
      <vt:lpstr>Slide 2</vt:lpstr>
      <vt:lpstr>Dry Air Temperature Makes No Difference Snowmakers use the Joule-Thompson Effect i.e. the 1st Law of Thermodynamics </vt:lpstr>
      <vt:lpstr>Slide 4</vt:lpstr>
      <vt:lpstr>How Snowmaking is “an irrigation system”</vt:lpstr>
      <vt:lpstr>Cost Estimates</vt:lpstr>
      <vt:lpstr>Feasibility  Areas of Concern</vt:lpstr>
      <vt:lpstr>Air Temperature</vt:lpstr>
      <vt:lpstr>Slide 9</vt:lpstr>
      <vt:lpstr>Sound Data</vt:lpstr>
      <vt:lpstr>Pollution and Permits</vt:lpstr>
      <vt:lpstr>Information Collected</vt:lpstr>
      <vt:lpstr>A familiar story</vt:lpstr>
      <vt:lpstr>2014 was different</vt:lpstr>
      <vt:lpstr>Importance of Seasonal Financials</vt:lpstr>
      <vt:lpstr>Slide 16</vt:lpstr>
      <vt:lpstr>“Build it and they will come”</vt:lpstr>
      <vt:lpstr>Slide 18</vt:lpstr>
      <vt:lpstr>Even more important!!</vt:lpstr>
      <vt:lpstr>Slide 20</vt:lpstr>
      <vt:lpstr>Summary &amp; recommendation</vt:lpstr>
    </vt:vector>
  </TitlesOfParts>
  <Company>MBS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Snowmaking at the  Tahoe Donner Downhill Ski Area</dc:title>
  <dc:creator>Sullivan Michael</dc:creator>
  <cp:lastModifiedBy>Sullivan Michael</cp:lastModifiedBy>
  <cp:revision>77</cp:revision>
  <cp:lastPrinted>2015-02-13T02:22:00Z</cp:lastPrinted>
  <dcterms:created xsi:type="dcterms:W3CDTF">2015-02-16T17:06:04Z</dcterms:created>
  <dcterms:modified xsi:type="dcterms:W3CDTF">2015-02-16T18:22:34Z</dcterms:modified>
</cp:coreProperties>
</file>